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62" r:id="rId3"/>
    <p:sldId id="265" r:id="rId4"/>
    <p:sldId id="264" r:id="rId5"/>
    <p:sldId id="257" r:id="rId6"/>
    <p:sldId id="266" r:id="rId7"/>
    <p:sldId id="258" r:id="rId8"/>
    <p:sldId id="259" r:id="rId9"/>
    <p:sldId id="260" r:id="rId10"/>
    <p:sldId id="26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8"/>
    <p:restoredTop sz="93416"/>
  </p:normalViewPr>
  <p:slideViewPr>
    <p:cSldViewPr snapToGrid="0" snapToObjects="1">
      <p:cViewPr varScale="1">
        <p:scale>
          <a:sx n="110" d="100"/>
          <a:sy n="110" d="100"/>
        </p:scale>
        <p:origin x="-103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656798-2942-304F-91BF-1DD7A4E628B9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9A33C6-47D4-6541-BE43-974EC6C43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841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Answer: Welcome class, have you cracked the code?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9A33C6-47D4-6541-BE43-974EC6C433A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769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CHB</a:t>
            </a:r>
            <a:r>
              <a:rPr lang="en-US" baseline="0" dirty="0"/>
              <a:t> comment:  </a:t>
            </a:r>
            <a:r>
              <a:rPr lang="en-US" dirty="0"/>
              <a:t>It</a:t>
            </a:r>
            <a:r>
              <a:rPr lang="en-US" baseline="0" dirty="0"/>
              <a:t> would really  help to show this in greater context.  Here’s a good graphic that shows how this piece fits into the larger structure:  https://www.compoundchem.com/2015/03/24/dna/. And, it’s </a:t>
            </a:r>
            <a:r>
              <a:rPr lang="en-US" baseline="0"/>
              <a:t>Creative Commons.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A33C6-47D4-6541-BE43-974EC6C433A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122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536B0A-6969-914A-9755-67F15DBD23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1929530-BCEC-8A44-99E5-A90451F97E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D6E059-9E8D-9E48-91F0-431B6F2BE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94B7-59F8-1A48-9F6F-B9C3FE9DB668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CBD5A6-7100-1349-9969-B661AAF75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FC1D993-3AEA-A346-8CCD-CB6A40F34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729C-F031-0740-ADED-5078173E5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49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2ADAE8-C242-614A-863D-4F88F6315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2890958-ECF5-6B4F-8B76-5EC2A8A583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EE1BE39-5642-4F4F-A6CE-2C94037E5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94B7-59F8-1A48-9F6F-B9C3FE9DB668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DF9F459-1DEE-DD40-96D0-FFB00F6B8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BE1767E-E525-5B44-BB74-487FFE49D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729C-F031-0740-ADED-5078173E5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469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D4FC59C6-3E76-DD45-8114-610B6BCCA6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FE2D4EE-0B33-1347-A28D-CD5FC44D73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FCDD119-B6F7-114A-BDB8-B275CC1AB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94B7-59F8-1A48-9F6F-B9C3FE9DB668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105660F-3664-2746-BE35-1F66EF0CF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3811BC1-ACDB-D847-A667-C842A98F5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729C-F031-0740-ADED-5078173E5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632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75608E-21AD-BC40-A056-29EEA3834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1C8FCB-7916-2B43-ABB2-F0B0B58E91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D097F3D-E08B-5040-8A06-BE224B7E6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94B7-59F8-1A48-9F6F-B9C3FE9DB668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25A7A4A-F56F-004A-AB02-E111547ED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7283162-0874-514D-9B6A-2D928E8F4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729C-F031-0740-ADED-5078173E5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312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4BFA13-7A49-EC42-BB09-BFE8AD36D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416791A-5EFE-F34E-806D-8C3D732573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41CEA00-A543-2E4C-9CB2-758ECAD6E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94B7-59F8-1A48-9F6F-B9C3FE9DB668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EADEBDE-01E4-594C-AFEA-BC025F1C6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91485B5-78CC-E84C-8E0F-6AA91250E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729C-F031-0740-ADED-5078173E5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149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46124D-69B6-134E-946C-B03C5FDD1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4E28D8-1B56-5648-9F4D-60FCC22CDE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8F80D1C-8DFE-0647-A332-DAA8E62245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71F5DDF-85F6-4541-9790-428782E6E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94B7-59F8-1A48-9F6F-B9C3FE9DB668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39E299A-60D9-7C4D-A11E-51720C86D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E0AB1E7-5A7F-3841-B5DC-5AE101FA6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729C-F031-0740-ADED-5078173E5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5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3CA34C-9C46-F340-BEC3-C4CEED954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398CAEA-6759-FD40-A77B-02C353FA5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3A32701-A866-EC44-9BA1-5FA1859D0A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3464C62-FEB7-C84D-9DA0-41D5F409C9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6659082-19D7-CB47-80EF-6782AE96DA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883ADD5-C791-B143-B589-6BE5AC11D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94B7-59F8-1A48-9F6F-B9C3FE9DB668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FB6CD2B-3E56-3B44-AD2D-7BE524398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A32C461-EBDA-BF48-B063-A429C9443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729C-F031-0740-ADED-5078173E5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086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76A163-8076-9449-94D4-A51FF092C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E23FA70-BD89-BD49-9553-538DC2086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94B7-59F8-1A48-9F6F-B9C3FE9DB668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54A085B-1DD8-014A-80C6-623E46EDD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13ACA26-F8FA-754E-ACDF-F7BBF8765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729C-F031-0740-ADED-5078173E5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885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49B47DF-193E-7349-A449-0515FD723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94B7-59F8-1A48-9F6F-B9C3FE9DB668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7B90452-2B54-5045-9DAC-D7CCBE55D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0851DF9-B221-9741-994B-6D859FC52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729C-F031-0740-ADED-5078173E5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534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A5AEEA-3D7B-BA40-924C-7C7B9105A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333122E-9E91-C24E-A777-DAE3C52546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9EE0947-948A-5E4C-8379-CA651D3802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E1A89AF-04FE-5F47-9429-D2C33952E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94B7-59F8-1A48-9F6F-B9C3FE9DB668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3DA47BB-539C-5F4D-A74F-A106209E3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BC44047-27B6-DE46-816C-6F5BE1D30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729C-F031-0740-ADED-5078173E5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978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E31C48-CE48-1B4C-8F2D-1E411A239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D9458E1-028D-A047-A3ED-7BF4A66128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10FDA05-B43E-924B-9FD6-B253C1BE23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4B890FA-0BFB-8E49-B537-31D43F219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94B7-59F8-1A48-9F6F-B9C3FE9DB668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8E7F6E3-EFD4-0647-A807-9B4A1B1C0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0E4CF3C-BF95-7F4F-981A-1C44BC645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729C-F031-0740-ADED-5078173E5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964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2FDF83C-0931-2641-842D-1830432A3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2320292-BB88-C847-BEE2-00835B70F3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3F371DA-58F2-004A-962B-98E6EEAC39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694B7-59F8-1A48-9F6F-B9C3FE9DB668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B527675-8A1C-3A40-9787-3014265F1E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84BE48A-FAC7-C847-B47B-0A9A27DA38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4729C-F031-0740-ADED-5078173E5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707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DZUAleWX78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ciencelearn.org.nz/resources/2028-dna-sequencin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91ADC4-9546-4A40-830A-5D3B4E3D15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CSI Sequence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12227FC-0344-D740-8C4C-916E7AF5EF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Introduction and background information </a:t>
            </a:r>
          </a:p>
        </p:txBody>
      </p:sp>
    </p:spTree>
    <p:extLst>
      <p:ext uri="{BB962C8B-B14F-4D97-AF65-F5344CB8AC3E}">
        <p14:creationId xmlns:p14="http://schemas.microsoft.com/office/powerpoint/2010/main" val="595714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FE0EC59-66F3-E940-8834-6A0037794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Sequence Databases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B875B67-45CE-CE48-ABF3-BC12351FD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797807" cy="4351338"/>
          </a:xfrm>
        </p:spPr>
        <p:txBody>
          <a:bodyPr>
            <a:normAutofit/>
          </a:bodyPr>
          <a:lstStyle/>
          <a:p>
            <a:r>
              <a:rPr lang="en-US" sz="2000" dirty="0"/>
              <a:t>DNA sequences that have previously been identified may be available in databases </a:t>
            </a:r>
          </a:p>
          <a:p>
            <a:r>
              <a:rPr lang="en-US" sz="2000" dirty="0"/>
              <a:t>Scientists can compare new unknown sequences to previously identified ones in a database in order to attempt to identify the unknown</a:t>
            </a:r>
          </a:p>
          <a:p>
            <a:r>
              <a:rPr lang="en-US" sz="2000" dirty="0"/>
              <a:t>Databases: </a:t>
            </a:r>
          </a:p>
          <a:p>
            <a:pPr lvl="1"/>
            <a:r>
              <a:rPr lang="en-US" sz="1600" dirty="0"/>
              <a:t>National Center for Biotechnology Information (NCBI)</a:t>
            </a:r>
          </a:p>
          <a:p>
            <a:pPr lvl="1"/>
            <a:r>
              <a:rPr lang="en-US" sz="1600" dirty="0"/>
              <a:t>GenBank </a:t>
            </a:r>
          </a:p>
          <a:p>
            <a:pPr lvl="1"/>
            <a:r>
              <a:rPr lang="en-US" sz="1600" dirty="0"/>
              <a:t>European Nucleotide Archive </a:t>
            </a:r>
          </a:p>
          <a:p>
            <a:pPr lvl="1"/>
            <a:endParaRPr lang="en-US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1B69C49-B39F-4A4D-BDA9-E5948F715DB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23840" y="2038784"/>
            <a:ext cx="6233160" cy="39250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7D6C2FA-42B3-D749-B01A-0BA4C671F01D}"/>
              </a:ext>
            </a:extLst>
          </p:cNvPr>
          <p:cNvSpPr txBox="1"/>
          <p:nvPr/>
        </p:nvSpPr>
        <p:spPr>
          <a:xfrm>
            <a:off x="10928674" y="5963803"/>
            <a:ext cx="5902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NCBI</a:t>
            </a:r>
          </a:p>
        </p:txBody>
      </p:sp>
    </p:spTree>
    <p:extLst>
      <p:ext uri="{BB962C8B-B14F-4D97-AF65-F5344CB8AC3E}">
        <p14:creationId xmlns:p14="http://schemas.microsoft.com/office/powerpoint/2010/main" val="1951329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3F3D5D-C319-4049-91A8-982065A3E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you decode this message?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A6616793-EFC0-E848-A4B9-CA67DA774A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1484314"/>
              </p:ext>
            </p:extLst>
          </p:nvPr>
        </p:nvGraphicFramePr>
        <p:xfrm>
          <a:off x="490330" y="1581439"/>
          <a:ext cx="1358348" cy="469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548">
                  <a:extLst>
                    <a:ext uri="{9D8B030D-6E8A-4147-A177-3AD203B41FA5}">
                      <a16:colId xmlns:a16="http://schemas.microsoft.com/office/drawing/2014/main" xmlns="" val="53297636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3514828411"/>
                    </a:ext>
                  </a:extLst>
                </a:gridCol>
              </a:tblGrid>
              <a:tr h="320934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ysClr val="windowText" lastClr="000000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02361636"/>
                  </a:ext>
                </a:extLst>
              </a:tr>
              <a:tr h="320934">
                <a:tc>
                  <a:txBody>
                    <a:bodyPr/>
                    <a:lstStyle/>
                    <a:p>
                      <a:r>
                        <a:rPr lang="en-US" sz="16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20133732"/>
                  </a:ext>
                </a:extLst>
              </a:tr>
              <a:tr h="320934">
                <a:tc>
                  <a:txBody>
                    <a:bodyPr/>
                    <a:lstStyle/>
                    <a:p>
                      <a:r>
                        <a:rPr lang="en-US" sz="1600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05928628"/>
                  </a:ext>
                </a:extLst>
              </a:tr>
              <a:tr h="320934">
                <a:tc>
                  <a:txBody>
                    <a:bodyPr/>
                    <a:lstStyle/>
                    <a:p>
                      <a:r>
                        <a:rPr lang="en-US" sz="1600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24670184"/>
                  </a:ext>
                </a:extLst>
              </a:tr>
              <a:tr h="320934">
                <a:tc>
                  <a:txBody>
                    <a:bodyPr/>
                    <a:lstStyle/>
                    <a:p>
                      <a:r>
                        <a:rPr lang="en-US" sz="1600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9781990"/>
                  </a:ext>
                </a:extLst>
              </a:tr>
              <a:tr h="320934">
                <a:tc>
                  <a:txBody>
                    <a:bodyPr/>
                    <a:lstStyle/>
                    <a:p>
                      <a:r>
                        <a:rPr lang="en-US" sz="1600" dirty="0"/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34806704"/>
                  </a:ext>
                </a:extLst>
              </a:tr>
              <a:tr h="320934">
                <a:tc>
                  <a:txBody>
                    <a:bodyPr/>
                    <a:lstStyle/>
                    <a:p>
                      <a:r>
                        <a:rPr lang="en-US" sz="1600" dirty="0"/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14109181"/>
                  </a:ext>
                </a:extLst>
              </a:tr>
              <a:tr h="320934">
                <a:tc>
                  <a:txBody>
                    <a:bodyPr/>
                    <a:lstStyle/>
                    <a:p>
                      <a:r>
                        <a:rPr lang="en-US" sz="1600" dirty="0"/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98038594"/>
                  </a:ext>
                </a:extLst>
              </a:tr>
              <a:tr h="320934">
                <a:tc>
                  <a:txBody>
                    <a:bodyPr/>
                    <a:lstStyle/>
                    <a:p>
                      <a:r>
                        <a:rPr lang="en-US" sz="1600" dirty="0"/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14853476"/>
                  </a:ext>
                </a:extLst>
              </a:tr>
              <a:tr h="320934">
                <a:tc>
                  <a:txBody>
                    <a:bodyPr/>
                    <a:lstStyle/>
                    <a:p>
                      <a:r>
                        <a:rPr lang="en-US" sz="1600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J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5887104"/>
                  </a:ext>
                </a:extLst>
              </a:tr>
              <a:tr h="320934">
                <a:tc>
                  <a:txBody>
                    <a:bodyPr/>
                    <a:lstStyle/>
                    <a:p>
                      <a:r>
                        <a:rPr lang="en-US" sz="1600" dirty="0"/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46680422"/>
                  </a:ext>
                </a:extLst>
              </a:tr>
              <a:tr h="320934">
                <a:tc>
                  <a:txBody>
                    <a:bodyPr/>
                    <a:lstStyle/>
                    <a:p>
                      <a:r>
                        <a:rPr lang="en-US" sz="1600" dirty="0"/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98447149"/>
                  </a:ext>
                </a:extLst>
              </a:tr>
              <a:tr h="320934">
                <a:tc>
                  <a:txBody>
                    <a:bodyPr/>
                    <a:lstStyle/>
                    <a:p>
                      <a:r>
                        <a:rPr lang="en-US" sz="1600" dirty="0"/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73846179"/>
                  </a:ext>
                </a:extLst>
              </a:tr>
              <a:tr h="320934">
                <a:tc>
                  <a:txBody>
                    <a:bodyPr/>
                    <a:lstStyle/>
                    <a:p>
                      <a:r>
                        <a:rPr lang="en-US" sz="1600" dirty="0"/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79482096"/>
                  </a:ext>
                </a:extLst>
              </a:tr>
            </a:tbl>
          </a:graphicData>
        </a:graphic>
      </p:graphicFrame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xmlns="" id="{4048A809-FDF9-8E47-BFE2-0A1B99AA3B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3529779"/>
              </p:ext>
            </p:extLst>
          </p:nvPr>
        </p:nvGraphicFramePr>
        <p:xfrm>
          <a:off x="1984512" y="1829917"/>
          <a:ext cx="1358348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548">
                  <a:extLst>
                    <a:ext uri="{9D8B030D-6E8A-4147-A177-3AD203B41FA5}">
                      <a16:colId xmlns:a16="http://schemas.microsoft.com/office/drawing/2014/main" xmlns="" val="53297636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3514828411"/>
                    </a:ext>
                  </a:extLst>
                </a:gridCol>
              </a:tblGrid>
              <a:tr h="320934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ysClr val="windowText" lastClr="000000"/>
                          </a:solidFill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02361636"/>
                  </a:ext>
                </a:extLst>
              </a:tr>
              <a:tr h="320934">
                <a:tc>
                  <a:txBody>
                    <a:bodyPr/>
                    <a:lstStyle/>
                    <a:p>
                      <a:r>
                        <a:rPr lang="en-US" sz="1600" dirty="0"/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20133732"/>
                  </a:ext>
                </a:extLst>
              </a:tr>
              <a:tr h="320934">
                <a:tc>
                  <a:txBody>
                    <a:bodyPr/>
                    <a:lstStyle/>
                    <a:p>
                      <a:r>
                        <a:rPr lang="en-US" sz="1600" dirty="0"/>
                        <a:t>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Q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05928628"/>
                  </a:ext>
                </a:extLst>
              </a:tr>
              <a:tr h="320934">
                <a:tc>
                  <a:txBody>
                    <a:bodyPr/>
                    <a:lstStyle/>
                    <a:p>
                      <a:r>
                        <a:rPr lang="en-US" sz="1600" dirty="0"/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24670184"/>
                  </a:ext>
                </a:extLst>
              </a:tr>
              <a:tr h="320934">
                <a:tc>
                  <a:txBody>
                    <a:bodyPr/>
                    <a:lstStyle/>
                    <a:p>
                      <a:r>
                        <a:rPr lang="en-US" sz="1600" dirty="0"/>
                        <a:t>19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9781990"/>
                  </a:ext>
                </a:extLst>
              </a:tr>
              <a:tr h="320934">
                <a:tc>
                  <a:txBody>
                    <a:bodyPr/>
                    <a:lstStyle/>
                    <a:p>
                      <a:r>
                        <a:rPr lang="en-US" sz="1600" dirty="0"/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34806704"/>
                  </a:ext>
                </a:extLst>
              </a:tr>
              <a:tr h="320934">
                <a:tc>
                  <a:txBody>
                    <a:bodyPr/>
                    <a:lstStyle/>
                    <a:p>
                      <a:r>
                        <a:rPr lang="en-US" sz="1600" dirty="0"/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14109181"/>
                  </a:ext>
                </a:extLst>
              </a:tr>
              <a:tr h="320934">
                <a:tc>
                  <a:txBody>
                    <a:bodyPr/>
                    <a:lstStyle/>
                    <a:p>
                      <a:r>
                        <a:rPr lang="en-US" sz="1600" dirty="0"/>
                        <a:t>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98038594"/>
                  </a:ext>
                </a:extLst>
              </a:tr>
              <a:tr h="320934">
                <a:tc>
                  <a:txBody>
                    <a:bodyPr/>
                    <a:lstStyle/>
                    <a:p>
                      <a:r>
                        <a:rPr lang="en-US" sz="1600" dirty="0"/>
                        <a:t>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14853476"/>
                  </a:ext>
                </a:extLst>
              </a:tr>
              <a:tr h="320934">
                <a:tc>
                  <a:txBody>
                    <a:bodyPr/>
                    <a:lstStyle/>
                    <a:p>
                      <a:r>
                        <a:rPr lang="en-US" sz="1600" dirty="0"/>
                        <a:t>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5887104"/>
                  </a:ext>
                </a:extLst>
              </a:tr>
              <a:tr h="320934">
                <a:tc>
                  <a:txBody>
                    <a:bodyPr/>
                    <a:lstStyle/>
                    <a:p>
                      <a:r>
                        <a:rPr lang="en-US" sz="1600" dirty="0"/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46680422"/>
                  </a:ext>
                </a:extLst>
              </a:tr>
              <a:tr h="320934">
                <a:tc>
                  <a:txBody>
                    <a:bodyPr/>
                    <a:lstStyle/>
                    <a:p>
                      <a:r>
                        <a:rPr lang="en-US" sz="1600" dirty="0"/>
                        <a:t>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9844714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15AA6CD-9F7F-B24A-B715-0EF6DFD0E14E}"/>
              </a:ext>
            </a:extLst>
          </p:cNvPr>
          <p:cNvSpPr txBox="1"/>
          <p:nvPr/>
        </p:nvSpPr>
        <p:spPr>
          <a:xfrm>
            <a:off x="4511304" y="2071882"/>
            <a:ext cx="684249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23.5.12.3.15.13.5.     3.12.1.19.19. </a:t>
            </a:r>
          </a:p>
          <a:p>
            <a:pPr algn="ctr"/>
            <a:r>
              <a:rPr lang="en-US" sz="3200" b="1" dirty="0"/>
              <a:t>   </a:t>
            </a:r>
          </a:p>
          <a:p>
            <a:pPr algn="ctr"/>
            <a:r>
              <a:rPr lang="en-US" sz="3200" b="1" dirty="0"/>
              <a:t>8.1.22.5.     25.15.21.     </a:t>
            </a:r>
          </a:p>
          <a:p>
            <a:pPr algn="ctr"/>
            <a:endParaRPr lang="en-US" sz="3200" b="1" dirty="0"/>
          </a:p>
          <a:p>
            <a:pPr algn="ctr"/>
            <a:r>
              <a:rPr lang="en-US" sz="3200" b="1" dirty="0"/>
              <a:t>3.18.1.3.11.5.4.        20.8.5.     </a:t>
            </a:r>
          </a:p>
          <a:p>
            <a:pPr algn="ctr"/>
            <a:endParaRPr lang="en-US" sz="3200" b="1" dirty="0"/>
          </a:p>
          <a:p>
            <a:pPr algn="ctr"/>
            <a:r>
              <a:rPr lang="en-US" sz="3200" b="1" dirty="0"/>
              <a:t>3.15.4.5. ?</a:t>
            </a:r>
          </a:p>
        </p:txBody>
      </p:sp>
    </p:spTree>
    <p:extLst>
      <p:ext uri="{BB962C8B-B14F-4D97-AF65-F5344CB8AC3E}">
        <p14:creationId xmlns:p14="http://schemas.microsoft.com/office/powerpoint/2010/main" val="3942123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that is standing in the snow&#10;&#10;Description automatically generated">
            <a:extLst>
              <a:ext uri="{FF2B5EF4-FFF2-40B4-BE49-F238E27FC236}">
                <a16:creationId xmlns:a16="http://schemas.microsoft.com/office/drawing/2014/main" xmlns="" id="{DD143B5A-0F28-BE46-929E-D748B6C60C0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4632" y="2008631"/>
            <a:ext cx="2560320" cy="2840737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50DA1EB8-87CF-4588-A1FD-4756F9A28F6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210079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person standing in front of a window&#10;&#10;Description automatically generated">
            <a:extLst>
              <a:ext uri="{FF2B5EF4-FFF2-40B4-BE49-F238E27FC236}">
                <a16:creationId xmlns:a16="http://schemas.microsoft.com/office/drawing/2014/main" xmlns="" id="{09DE83CA-E2A3-7E41-8A62-3866F23158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47048" y="2008608"/>
            <a:ext cx="2560320" cy="2840761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D7A4E378-EA57-47B9-B1EB-58B998F6CF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072595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person standing in front of a store window&#10;&#10;Description automatically generated">
            <a:extLst>
              <a:ext uri="{FF2B5EF4-FFF2-40B4-BE49-F238E27FC236}">
                <a16:creationId xmlns:a16="http://schemas.microsoft.com/office/drawing/2014/main" xmlns="" id="{7FF64B9E-F983-6744-AD67-8D7C2A24C40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4448" y="2008608"/>
            <a:ext cx="2560320" cy="284076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D2B31ED6-76F0-425A-9A41-C947AEF9C1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89566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group of people at a beach umbrella in the sand&#10;&#10;Description automatically generated">
            <a:extLst>
              <a:ext uri="{FF2B5EF4-FFF2-40B4-BE49-F238E27FC236}">
                <a16:creationId xmlns:a16="http://schemas.microsoft.com/office/drawing/2014/main" xmlns="" id="{EE882EB8-A1BF-DF4D-B051-8572B01F767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70654" y="2008608"/>
            <a:ext cx="2560320" cy="28407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3DF7E58-C8F4-5545-B99A-9554EDB46637}"/>
              </a:ext>
            </a:extLst>
          </p:cNvPr>
          <p:cNvSpPr txBox="1"/>
          <p:nvPr/>
        </p:nvSpPr>
        <p:spPr>
          <a:xfrm>
            <a:off x="1128163" y="5422612"/>
            <a:ext cx="40989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Field Work at the Gloucester Point Beach in Virginia, USA</a:t>
            </a:r>
          </a:p>
          <a:p>
            <a:pPr algn="ctr"/>
            <a:r>
              <a:rPr lang="en-US" dirty="0"/>
              <a:t>Here we are collecting sediment and water samples the beach!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65BEFF9-0D32-2945-BB69-22B94A18B800}"/>
              </a:ext>
            </a:extLst>
          </p:cNvPr>
          <p:cNvSpPr txBox="1"/>
          <p:nvPr/>
        </p:nvSpPr>
        <p:spPr>
          <a:xfrm>
            <a:off x="6964900" y="5284113"/>
            <a:ext cx="39989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Lab Work at the Virginia Institute of Marine Science</a:t>
            </a:r>
          </a:p>
          <a:p>
            <a:pPr algn="ctr"/>
            <a:r>
              <a:rPr lang="en-US" dirty="0"/>
              <a:t>Here I am extracting DNA from my beach samples to identify what organisms live in the water and sand.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74FD214-4DFE-C743-8120-0486D6CA23DD}"/>
              </a:ext>
            </a:extLst>
          </p:cNvPr>
          <p:cNvSpPr txBox="1"/>
          <p:nvPr/>
        </p:nvSpPr>
        <p:spPr>
          <a:xfrm>
            <a:off x="371316" y="235059"/>
            <a:ext cx="114025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Stephanie Wilson: I am a graduate student studying nitrogen cycling in coastal ecosystems. I utilize both field and laboratory techniques to answer my research questions. </a:t>
            </a:r>
          </a:p>
        </p:txBody>
      </p:sp>
    </p:spTree>
    <p:extLst>
      <p:ext uri="{BB962C8B-B14F-4D97-AF65-F5344CB8AC3E}">
        <p14:creationId xmlns:p14="http://schemas.microsoft.com/office/powerpoint/2010/main" val="1729819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EE637A-6C05-CD4E-8F3E-39DB5C908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DNA is like a code!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63834B2-3CD2-2E41-810D-547936DF08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51501" cy="4351338"/>
          </a:xfrm>
        </p:spPr>
        <p:txBody>
          <a:bodyPr/>
          <a:lstStyle/>
          <a:p>
            <a:r>
              <a:rPr lang="en-US" dirty="0"/>
              <a:t>DNA encodes for genetic material </a:t>
            </a:r>
          </a:p>
          <a:p>
            <a:r>
              <a:rPr lang="en-US" dirty="0"/>
              <a:t>An organism’s genetic code is their blueprint</a:t>
            </a:r>
          </a:p>
          <a:p>
            <a:r>
              <a:rPr lang="en-US" dirty="0"/>
              <a:t>A genetic fingerprint can be used to identify an organism  </a:t>
            </a:r>
          </a:p>
          <a:p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072DB9A0-D986-3E46-86BF-C45C0474FC8E}"/>
              </a:ext>
            </a:extLst>
          </p:cNvPr>
          <p:cNvCxnSpPr/>
          <p:nvPr/>
        </p:nvCxnSpPr>
        <p:spPr>
          <a:xfrm flipV="1">
            <a:off x="9486900" y="1690688"/>
            <a:ext cx="609600" cy="134937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2DDCD088-A6E1-8A45-9187-BC73BD1AA44F}"/>
              </a:ext>
            </a:extLst>
          </p:cNvPr>
          <p:cNvCxnSpPr>
            <a:cxnSpLocks/>
          </p:cNvCxnSpPr>
          <p:nvPr/>
        </p:nvCxnSpPr>
        <p:spPr>
          <a:xfrm flipV="1">
            <a:off x="9321800" y="2565400"/>
            <a:ext cx="514351" cy="119064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CF1FA585-B9FE-3442-A219-4BA56E5AEC74}"/>
              </a:ext>
            </a:extLst>
          </p:cNvPr>
          <p:cNvCxnSpPr/>
          <p:nvPr/>
        </p:nvCxnSpPr>
        <p:spPr>
          <a:xfrm flipV="1">
            <a:off x="9394825" y="2170113"/>
            <a:ext cx="609600" cy="13493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0BAF2CFD-0499-9345-8C3B-DF733FC0DC64}"/>
              </a:ext>
            </a:extLst>
          </p:cNvPr>
          <p:cNvCxnSpPr>
            <a:cxnSpLocks/>
          </p:cNvCxnSpPr>
          <p:nvPr/>
        </p:nvCxnSpPr>
        <p:spPr>
          <a:xfrm flipV="1">
            <a:off x="9174163" y="2940050"/>
            <a:ext cx="441324" cy="104775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702C17F7-FD38-3648-8287-25CD859BECB7}"/>
              </a:ext>
            </a:extLst>
          </p:cNvPr>
          <p:cNvCxnSpPr>
            <a:cxnSpLocks/>
          </p:cNvCxnSpPr>
          <p:nvPr/>
        </p:nvCxnSpPr>
        <p:spPr>
          <a:xfrm flipV="1">
            <a:off x="7778752" y="4001294"/>
            <a:ext cx="527048" cy="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A9D56490-4457-BA46-9044-8147E02EC48A}"/>
              </a:ext>
            </a:extLst>
          </p:cNvPr>
          <p:cNvCxnSpPr>
            <a:cxnSpLocks/>
          </p:cNvCxnSpPr>
          <p:nvPr/>
        </p:nvCxnSpPr>
        <p:spPr>
          <a:xfrm>
            <a:off x="7531101" y="4398964"/>
            <a:ext cx="609599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385FF769-D375-DC4D-9383-496482DD2DB1}"/>
              </a:ext>
            </a:extLst>
          </p:cNvPr>
          <p:cNvCxnSpPr>
            <a:cxnSpLocks/>
          </p:cNvCxnSpPr>
          <p:nvPr/>
        </p:nvCxnSpPr>
        <p:spPr>
          <a:xfrm>
            <a:off x="7277101" y="4810919"/>
            <a:ext cx="765175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5C3E569F-B8B4-D54D-8100-DB2B910DD44D}"/>
              </a:ext>
            </a:extLst>
          </p:cNvPr>
          <p:cNvCxnSpPr>
            <a:cxnSpLocks/>
          </p:cNvCxnSpPr>
          <p:nvPr/>
        </p:nvCxnSpPr>
        <p:spPr>
          <a:xfrm>
            <a:off x="7099300" y="5282406"/>
            <a:ext cx="7874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urved Connector 4">
            <a:extLst>
              <a:ext uri="{FF2B5EF4-FFF2-40B4-BE49-F238E27FC236}">
                <a16:creationId xmlns:a16="http://schemas.microsoft.com/office/drawing/2014/main" xmlns="" id="{A60D202E-EDA7-A64D-B21A-BE3E9464F9EE}"/>
              </a:ext>
            </a:extLst>
          </p:cNvPr>
          <p:cNvCxnSpPr/>
          <p:nvPr/>
        </p:nvCxnSpPr>
        <p:spPr>
          <a:xfrm rot="5400000">
            <a:off x="6299200" y="2108200"/>
            <a:ext cx="4546600" cy="3048000"/>
          </a:xfrm>
          <a:prstGeom prst="curvedConnector3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urved Connector 6">
            <a:extLst>
              <a:ext uri="{FF2B5EF4-FFF2-40B4-BE49-F238E27FC236}">
                <a16:creationId xmlns:a16="http://schemas.microsoft.com/office/drawing/2014/main" xmlns="" id="{03AFE697-1400-9D46-9E0D-B6D4B2AA9D52}"/>
              </a:ext>
            </a:extLst>
          </p:cNvPr>
          <p:cNvCxnSpPr>
            <a:cxnSpLocks/>
          </p:cNvCxnSpPr>
          <p:nvPr/>
        </p:nvCxnSpPr>
        <p:spPr>
          <a:xfrm rot="5400000">
            <a:off x="6347619" y="3037681"/>
            <a:ext cx="4678363" cy="1600200"/>
          </a:xfrm>
          <a:prstGeom prst="curvedConnector3">
            <a:avLst>
              <a:gd name="adj1" fmla="val 45114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2268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9FAF290-064C-E541-A7DD-1F7F9C669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DNA Review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3572290-9A93-F543-9851-5A7682FD4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1199"/>
            <a:ext cx="6070601" cy="4195763"/>
          </a:xfrm>
        </p:spPr>
        <p:txBody>
          <a:bodyPr/>
          <a:lstStyle/>
          <a:p>
            <a:r>
              <a:rPr lang="en-US" dirty="0"/>
              <a:t>Deoxyribose nucleic acid </a:t>
            </a:r>
          </a:p>
          <a:p>
            <a:r>
              <a:rPr lang="en-US" dirty="0"/>
              <a:t>Double stranded </a:t>
            </a:r>
          </a:p>
          <a:p>
            <a:r>
              <a:rPr lang="en-US" dirty="0"/>
              <a:t>Made up of four different bases: A, T, C, G </a:t>
            </a:r>
          </a:p>
          <a:p>
            <a:pPr lvl="1"/>
            <a:r>
              <a:rPr lang="en-US" dirty="0"/>
              <a:t>Adenine, Thymine, Cytosine, Guanine</a:t>
            </a:r>
          </a:p>
          <a:p>
            <a:r>
              <a:rPr lang="en-US" dirty="0"/>
              <a:t>Two strands held together by hydrogen bonds</a:t>
            </a:r>
          </a:p>
          <a:p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644B2D70-E654-074D-B8BC-C3F4C509B9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6950" y="1690688"/>
            <a:ext cx="4432300" cy="34925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A372463-14D8-2E49-B48B-CA00589114B5}"/>
              </a:ext>
            </a:extLst>
          </p:cNvPr>
          <p:cNvSpPr txBox="1"/>
          <p:nvPr/>
        </p:nvSpPr>
        <p:spPr>
          <a:xfrm>
            <a:off x="10553700" y="2827119"/>
            <a:ext cx="142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Nitrogenous base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DA46EB6B-2223-BA47-B364-1C4160A68016}"/>
              </a:ext>
            </a:extLst>
          </p:cNvPr>
          <p:cNvSpPr txBox="1"/>
          <p:nvPr/>
        </p:nvSpPr>
        <p:spPr>
          <a:xfrm>
            <a:off x="7499350" y="1690688"/>
            <a:ext cx="142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Phosphate Group</a:t>
            </a:r>
          </a:p>
        </p:txBody>
      </p:sp>
    </p:spTree>
    <p:extLst>
      <p:ext uri="{BB962C8B-B14F-4D97-AF65-F5344CB8AC3E}">
        <p14:creationId xmlns:p14="http://schemas.microsoft.com/office/powerpoint/2010/main" val="4109127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E93BA42-146B-874A-B4C8-38DF72E988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4361" y="0"/>
            <a:ext cx="9703278" cy="65714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E60C03E-BE77-5C43-BC01-5B67097332DE}"/>
              </a:ext>
            </a:extLst>
          </p:cNvPr>
          <p:cNvSpPr txBox="1"/>
          <p:nvPr/>
        </p:nvSpPr>
        <p:spPr>
          <a:xfrm>
            <a:off x="0" y="6488668"/>
            <a:ext cx="5177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www.compoundchem.com</a:t>
            </a:r>
            <a:r>
              <a:rPr lang="en-US" dirty="0"/>
              <a:t>/2015/03/24/</a:t>
            </a:r>
            <a:r>
              <a:rPr lang="en-US" dirty="0" err="1"/>
              <a:t>dna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747983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87B1D7-888A-7447-9C24-A86E50085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Molecular Techniques or Biotechnology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DBC25ED-D39E-D14A-B4E8-55324AB3B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13104" cy="4351338"/>
          </a:xfrm>
        </p:spPr>
        <p:txBody>
          <a:bodyPr/>
          <a:lstStyle/>
          <a:p>
            <a:r>
              <a:rPr lang="en-US" dirty="0"/>
              <a:t>How do we identify organisms using their DNA?</a:t>
            </a:r>
          </a:p>
          <a:p>
            <a:r>
              <a:rPr lang="en-US" dirty="0"/>
              <a:t>We can use biotechnology techniques such as?  </a:t>
            </a:r>
          </a:p>
          <a:p>
            <a:pPr lvl="1"/>
            <a:r>
              <a:rPr lang="en-US" dirty="0"/>
              <a:t>Gel Electrophoresis </a:t>
            </a:r>
          </a:p>
          <a:p>
            <a:pPr lvl="1"/>
            <a:r>
              <a:rPr lang="en-US" dirty="0"/>
              <a:t>DNA Sequencing 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xmlns="" id="{FCF8DAD9-533F-5348-86C3-2AA90874E764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7765500" y="2542068"/>
            <a:ext cx="4052949" cy="26200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3FB7B98-2CC2-9C46-B09F-6E1DDC2E6EEF}"/>
              </a:ext>
            </a:extLst>
          </p:cNvPr>
          <p:cNvSpPr txBox="1"/>
          <p:nvPr/>
        </p:nvSpPr>
        <p:spPr>
          <a:xfrm>
            <a:off x="8481943" y="5946043"/>
            <a:ext cx="20326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Image by Stephanie J. Wilson </a:t>
            </a:r>
          </a:p>
        </p:txBody>
      </p:sp>
    </p:spTree>
    <p:extLst>
      <p:ext uri="{BB962C8B-B14F-4D97-AF65-F5344CB8AC3E}">
        <p14:creationId xmlns:p14="http://schemas.microsoft.com/office/powerpoint/2010/main" val="2889103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6C15049-3D8C-4B46-B0F6-BB4A2C650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Gel Electrophoresis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2AE0E8C-0232-714E-B4EE-67D6727B351A}"/>
              </a:ext>
            </a:extLst>
          </p:cNvPr>
          <p:cNvSpPr txBox="1"/>
          <p:nvPr/>
        </p:nvSpPr>
        <p:spPr>
          <a:xfrm>
            <a:off x="8481943" y="5946043"/>
            <a:ext cx="20326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Image by Stephanie J. Wilson </a:t>
            </a:r>
          </a:p>
        </p:txBody>
      </p:sp>
      <p:pic>
        <p:nvPicPr>
          <p:cNvPr id="9" name="Picture 8" descr="A picture containing microwave, indoor, monitor&#10;&#10;Description automatically generated">
            <a:extLst>
              <a:ext uri="{FF2B5EF4-FFF2-40B4-BE49-F238E27FC236}">
                <a16:creationId xmlns:a16="http://schemas.microsoft.com/office/drawing/2014/main" xmlns="" id="{CCE14BB7-1C9C-4F40-8C88-9271CCC4A6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7649486" y="1905161"/>
            <a:ext cx="4873339" cy="3208425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xmlns="" id="{EC621A15-CCBD-A943-B2AA-832D3267DE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621" y="1690688"/>
            <a:ext cx="7561753" cy="4168236"/>
          </a:xfrm>
        </p:spPr>
        <p:txBody>
          <a:bodyPr/>
          <a:lstStyle/>
          <a:p>
            <a:pPr marL="285750" indent="-285750"/>
            <a:r>
              <a:rPr lang="en-US" dirty="0"/>
              <a:t>A method used in identifying DNA </a:t>
            </a:r>
          </a:p>
          <a:p>
            <a:pPr marL="285750" indent="-285750"/>
            <a:r>
              <a:rPr lang="en-US" dirty="0"/>
              <a:t>Separates DNA by size using an electric charge </a:t>
            </a:r>
          </a:p>
          <a:p>
            <a:pPr marL="742950" lvl="1" indent="-285750"/>
            <a:r>
              <a:rPr lang="en-US" dirty="0"/>
              <a:t>DNA is negatively charged </a:t>
            </a:r>
          </a:p>
          <a:p>
            <a:pPr marL="285750" indent="-285750"/>
            <a:r>
              <a:rPr lang="en-US" dirty="0"/>
              <a:t>Allows for inference as to what a sample may be when compared to a standard </a:t>
            </a:r>
          </a:p>
          <a:p>
            <a:endParaRPr lang="en-US" dirty="0"/>
          </a:p>
          <a:p>
            <a:r>
              <a:rPr lang="en-US" dirty="0"/>
              <a:t>Video: </a:t>
            </a:r>
            <a:r>
              <a:rPr lang="en-US" sz="2400" dirty="0">
                <a:hlinkClick r:id="rId3"/>
              </a:rPr>
              <a:t>https://www.youtube.com/watch?v=ZDZUAleWX78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844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26BF14-0B94-7C4B-BE4C-88817E640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DNA Sequencing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378C6D1-8580-524C-9C19-BC8EDEAA22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DNA sequencing allows us to read the code of an organism </a:t>
            </a:r>
          </a:p>
          <a:p>
            <a:r>
              <a:rPr lang="en-US" dirty="0"/>
              <a:t>The sequence of base pairs can be read by breaking up the DNA, copying it, and introducing base pairs with fluorescent tags </a:t>
            </a:r>
          </a:p>
          <a:p>
            <a:pPr lvl="1"/>
            <a:r>
              <a:rPr lang="en-US" dirty="0"/>
              <a:t>The tags can be read by a machine to determine the code and record it</a:t>
            </a:r>
          </a:p>
          <a:p>
            <a:r>
              <a:rPr lang="en-US" dirty="0"/>
              <a:t>Uses:</a:t>
            </a:r>
          </a:p>
          <a:p>
            <a:pPr lvl="1"/>
            <a:r>
              <a:rPr lang="en-US" dirty="0"/>
              <a:t>Sample identification </a:t>
            </a:r>
          </a:p>
          <a:p>
            <a:pPr lvl="1"/>
            <a:r>
              <a:rPr lang="en-US" dirty="0"/>
              <a:t>Examining genetic variation</a:t>
            </a:r>
          </a:p>
          <a:p>
            <a:pPr lvl="1"/>
            <a:r>
              <a:rPr lang="en-US" dirty="0"/>
              <a:t>Looking at ancestry </a:t>
            </a:r>
          </a:p>
          <a:p>
            <a:r>
              <a:rPr lang="en-US" dirty="0"/>
              <a:t>Video:</a:t>
            </a:r>
          </a:p>
          <a:p>
            <a:pPr lvl="1"/>
            <a:r>
              <a:rPr lang="en-US" dirty="0">
                <a:hlinkClick r:id="rId2"/>
              </a:rPr>
              <a:t>https://www.sciencelearn.org.nz/resources/2028-dna-sequencing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8942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476</Words>
  <Application>Microsoft Office PowerPoint</Application>
  <PresentationFormat>Custom</PresentationFormat>
  <Paragraphs>116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CSI Sequence </vt:lpstr>
      <vt:lpstr>Can you decode this message? </vt:lpstr>
      <vt:lpstr>PowerPoint Presentation</vt:lpstr>
      <vt:lpstr>DNA is like a code! </vt:lpstr>
      <vt:lpstr>DNA Review </vt:lpstr>
      <vt:lpstr>PowerPoint Presentation</vt:lpstr>
      <vt:lpstr>Molecular Techniques or Biotechnology </vt:lpstr>
      <vt:lpstr>Gel Electrophoresis</vt:lpstr>
      <vt:lpstr>DNA Sequencing </vt:lpstr>
      <vt:lpstr>Sequence Databases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CSI Sequence</dc:title>
  <dc:creator>Stephanie Wilson</dc:creator>
  <cp:lastModifiedBy>Lisa Ayers Lawrence</cp:lastModifiedBy>
  <cp:revision>6</cp:revision>
  <dcterms:created xsi:type="dcterms:W3CDTF">2019-03-28T18:11:28Z</dcterms:created>
  <dcterms:modified xsi:type="dcterms:W3CDTF">2019-04-26T19:26:47Z</dcterms:modified>
</cp:coreProperties>
</file>