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6" r:id="rId1"/>
  </p:sldMasterIdLst>
  <p:notesMasterIdLst>
    <p:notesMasterId r:id="rId25"/>
  </p:notesMasterIdLst>
  <p:sldIdLst>
    <p:sldId id="257" r:id="rId2"/>
    <p:sldId id="282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3" r:id="rId20"/>
    <p:sldId id="274" r:id="rId21"/>
    <p:sldId id="276" r:id="rId22"/>
    <p:sldId id="281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8C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65"/>
    <p:restoredTop sz="94595"/>
  </p:normalViewPr>
  <p:slideViewPr>
    <p:cSldViewPr snapToGrid="0" snapToObjects="1">
      <p:cViewPr>
        <p:scale>
          <a:sx n="70" d="100"/>
          <a:sy n="70" d="100"/>
        </p:scale>
        <p:origin x="-1032" y="-7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10E36-AEFA-2345-9E67-F3E040B1F9CE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D8681-5F0C-7B40-BF5A-3660A9C951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3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Discussion slide-</a:t>
            </a:r>
            <a:r>
              <a:rPr lang="en-US" baseline="0" dirty="0" smtClean="0"/>
              <a:t> Questions to ask:</a:t>
            </a:r>
          </a:p>
          <a:p>
            <a:r>
              <a:rPr lang="en-US" baseline="0" dirty="0" smtClean="0"/>
              <a:t>What’s an example of a wetland?</a:t>
            </a:r>
            <a:br>
              <a:rPr lang="en-US" baseline="0" dirty="0" smtClean="0"/>
            </a:br>
            <a:r>
              <a:rPr lang="en-US" baseline="0" dirty="0" smtClean="0"/>
              <a:t>Where can I find one?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139AF-BB0B-6F48-8CC7-7FE524561F2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80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, adapted to live in harsh coastal areas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139AF-BB0B-6F48-8CC7-7FE524561F2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561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build</a:t>
            </a:r>
            <a:r>
              <a:rPr lang="en-US" baseline="0" dirty="0" smtClean="0"/>
              <a:t> these to protect our own property, but it leads to the destruction of wetlands, which naturally protect our property. So are they worth it?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139AF-BB0B-6F48-8CC7-7FE524561F2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0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Discussion slide-</a:t>
            </a:r>
            <a:r>
              <a:rPr lang="en-US" baseline="0" dirty="0" smtClean="0"/>
              <a:t> Questions to ask:</a:t>
            </a:r>
          </a:p>
          <a:p>
            <a:r>
              <a:rPr lang="en-US" baseline="0" dirty="0" smtClean="0"/>
              <a:t>What’s an example of a wetland?</a:t>
            </a:r>
            <a:br>
              <a:rPr lang="en-US" baseline="0" dirty="0" smtClean="0"/>
            </a:br>
            <a:r>
              <a:rPr lang="en-US" baseline="0" dirty="0" smtClean="0"/>
              <a:t>Where can I find one?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139AF-BB0B-6F48-8CC7-7FE524561F2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359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Prevent shoreline erosion by buffering wave action and trapping sediments</a:t>
            </a:r>
          </a:p>
          <a:p>
            <a:r>
              <a:rPr lang="en-US" dirty="0" smtClean="0"/>
              <a:t>Reduce flooding</a:t>
            </a:r>
            <a:r>
              <a:rPr lang="en-US" baseline="0" dirty="0" smtClean="0"/>
              <a:t> by slowing and absorbing rainwater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139AF-BB0B-6F48-8CC7-7FE524561F2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598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Protect water quality by filtering runoff and metabolizing excess</a:t>
            </a:r>
            <a:r>
              <a:rPr lang="en-US" baseline="0" dirty="0" smtClean="0"/>
              <a:t> nutrients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139AF-BB0B-6F48-8CC7-7FE524561F2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47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A6DA-F13C-674A-8EC4-C9886EA8D047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E9D85-A745-F449-A330-BAE132CD4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1753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A6DA-F13C-674A-8EC4-C9886EA8D047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E9D85-A745-F449-A330-BAE132CD4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13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A6DA-F13C-674A-8EC4-C9886EA8D047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E9D85-A745-F449-A330-BAE132CD4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79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A6DA-F13C-674A-8EC4-C9886EA8D047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E9D85-A745-F449-A330-BAE132CD457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9352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A6DA-F13C-674A-8EC4-C9886EA8D047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E9D85-A745-F449-A330-BAE132CD4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23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A6DA-F13C-674A-8EC4-C9886EA8D047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E9D85-A745-F449-A330-BAE132CD4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92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A6DA-F13C-674A-8EC4-C9886EA8D047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E9D85-A745-F449-A330-BAE132CD4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527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A6DA-F13C-674A-8EC4-C9886EA8D047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E9D85-A745-F449-A330-BAE132CD4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3234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A6DA-F13C-674A-8EC4-C9886EA8D047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E9D85-A745-F449-A330-BAE132CD4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0946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A6DA-F13C-674A-8EC4-C9886EA8D047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E9D85-A745-F449-A330-BAE132CD4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665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A6DA-F13C-674A-8EC4-C9886EA8D047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E9D85-A745-F449-A330-BAE132CD4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12319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A6DA-F13C-674A-8EC4-C9886EA8D047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E9D85-A745-F449-A330-BAE132CD4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39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A6DA-F13C-674A-8EC4-C9886EA8D047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E9D85-A745-F449-A330-BAE132CD4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9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A6DA-F13C-674A-8EC4-C9886EA8D047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E9D85-A745-F449-A330-BAE132CD4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694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A6DA-F13C-674A-8EC4-C9886EA8D047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E9D85-A745-F449-A330-BAE132CD4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26925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A6DA-F13C-674A-8EC4-C9886EA8D047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E9D85-A745-F449-A330-BAE132CD4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303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A6DA-F13C-674A-8EC4-C9886EA8D047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E9D85-A745-F449-A330-BAE132CD4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45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C5A6DA-F13C-674A-8EC4-C9886EA8D047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E9D85-A745-F449-A330-BAE132CD4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8020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7067" y="1789044"/>
            <a:ext cx="6637867" cy="2776330"/>
          </a:xfrm>
        </p:spPr>
        <p:txBody>
          <a:bodyPr>
            <a:noAutofit/>
          </a:bodyPr>
          <a:lstStyle/>
          <a:p>
            <a:pPr algn="ctr"/>
            <a:r>
              <a:rPr lang="en-US" sz="8800" dirty="0"/>
              <a:t>Tidal wetlands</a:t>
            </a:r>
          </a:p>
        </p:txBody>
      </p:sp>
    </p:spTree>
    <p:extLst>
      <p:ext uri="{BB962C8B-B14F-4D97-AF65-F5344CB8AC3E}">
        <p14:creationId xmlns:p14="http://schemas.microsoft.com/office/powerpoint/2010/main" val="12586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Stressed out wetlands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742845"/>
            <a:ext cx="5118585" cy="4292599"/>
          </a:xfrm>
        </p:spPr>
        <p:txBody>
          <a:bodyPr>
            <a:normAutofit/>
          </a:bodyPr>
          <a:lstStyle/>
          <a:p>
            <a:r>
              <a:rPr lang="en-US" sz="3200" dirty="0"/>
              <a:t>Natural stressors</a:t>
            </a:r>
          </a:p>
          <a:p>
            <a:pPr lvl="1"/>
            <a:r>
              <a:rPr lang="en-US" sz="2400" dirty="0"/>
              <a:t>Storm events can damage or destroy wetlands if they are strong enough</a:t>
            </a:r>
          </a:p>
          <a:p>
            <a:pPr lvl="2"/>
            <a:r>
              <a:rPr lang="en-US" sz="2000" dirty="0"/>
              <a:t>Even though wetlands can buffer storms, if a storm is too strong or too long, it can severely damage a wetland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5358" y="2212848"/>
            <a:ext cx="6596642" cy="29077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59492" y="5116376"/>
            <a:ext cx="5832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A. Knobloch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875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Stressed out wetlands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577094"/>
            <a:ext cx="4724400" cy="4394199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Human stressors</a:t>
            </a:r>
          </a:p>
          <a:p>
            <a:pPr lvl="1"/>
            <a:r>
              <a:rPr lang="en-US" sz="2000" dirty="0"/>
              <a:t>Damming</a:t>
            </a:r>
          </a:p>
          <a:p>
            <a:pPr lvl="2"/>
            <a:r>
              <a:rPr lang="en-US" sz="1800" dirty="0"/>
              <a:t>Wetlands need a supply of sediment to keep forming new area and keep up with sea level rise</a:t>
            </a:r>
          </a:p>
          <a:p>
            <a:pPr lvl="2"/>
            <a:r>
              <a:rPr lang="en-US" sz="1800" dirty="0"/>
              <a:t>Damming traps sediment that would normally go to a wetland</a:t>
            </a:r>
          </a:p>
          <a:p>
            <a:pPr lvl="1"/>
            <a:r>
              <a:rPr lang="en-US" sz="2000" dirty="0"/>
              <a:t>Mangrove Deforestation</a:t>
            </a:r>
          </a:p>
          <a:p>
            <a:pPr lvl="2"/>
            <a:r>
              <a:rPr lang="en-US" sz="1800" dirty="0"/>
              <a:t>Mangroves are being cut down for agriculture, urban areas, forestry, and warfare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70511" y="5212080"/>
            <a:ext cx="5832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A. Knobloch</a:t>
            </a:r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9668" y="1705110"/>
            <a:ext cx="4845350" cy="350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Stressed out wetlands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005" y="1383012"/>
            <a:ext cx="9636851" cy="4715934"/>
          </a:xfrm>
        </p:spPr>
        <p:txBody>
          <a:bodyPr>
            <a:normAutofit/>
          </a:bodyPr>
          <a:lstStyle/>
          <a:p>
            <a:r>
              <a:rPr lang="en-US" sz="2800" dirty="0"/>
              <a:t>Human stressors</a:t>
            </a:r>
          </a:p>
          <a:p>
            <a:pPr lvl="1"/>
            <a:r>
              <a:rPr lang="en-US" sz="2000" dirty="0"/>
              <a:t>“Shoreline squeeze”</a:t>
            </a:r>
          </a:p>
          <a:p>
            <a:pPr lvl="2"/>
            <a:r>
              <a:rPr lang="en-US" sz="1800" dirty="0"/>
              <a:t>During sea level rise, wetlands can grow taller by accumulating more sediment or they can move inland by taking over newly wet ground</a:t>
            </a:r>
          </a:p>
          <a:p>
            <a:pPr lvl="2"/>
            <a:r>
              <a:rPr lang="en-US" sz="1800" dirty="0"/>
              <a:t>If there is a wall or bulkhead there, the wetland cannot move </a:t>
            </a:r>
            <a:r>
              <a:rPr lang="en-US" sz="1800" dirty="0" smtClean="0"/>
              <a:t>inland</a:t>
            </a:r>
          </a:p>
          <a:p>
            <a:pPr lvl="2"/>
            <a:endParaRPr lang="en-US" sz="1800" dirty="0"/>
          </a:p>
          <a:p>
            <a:pPr lvl="1"/>
            <a:r>
              <a:rPr lang="en-US" sz="2000" dirty="0"/>
              <a:t>Excess nutrients</a:t>
            </a:r>
          </a:p>
          <a:p>
            <a:pPr lvl="2"/>
            <a:r>
              <a:rPr lang="en-US" sz="1800" dirty="0"/>
              <a:t>Increased fertilizers/nutrients </a:t>
            </a:r>
            <a:r>
              <a:rPr lang="en-US" sz="1800" dirty="0">
                <a:sym typeface="Wingdings"/>
              </a:rPr>
              <a:t> increased aboveground plant growth  decreased root growth  creek banks collapse due to lack of structure from roots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099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Stressed out wetlands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293" y="1432425"/>
            <a:ext cx="5461179" cy="5034636"/>
          </a:xfrm>
        </p:spPr>
        <p:txBody>
          <a:bodyPr>
            <a:noAutofit/>
          </a:bodyPr>
          <a:lstStyle/>
          <a:p>
            <a:r>
              <a:rPr lang="en-US" sz="3200" dirty="0"/>
              <a:t>Climate change</a:t>
            </a:r>
          </a:p>
          <a:p>
            <a:pPr lvl="1"/>
            <a:r>
              <a:rPr lang="en-US" sz="2400" dirty="0"/>
              <a:t>Sea level rise</a:t>
            </a:r>
          </a:p>
          <a:p>
            <a:pPr lvl="2"/>
            <a:r>
              <a:rPr lang="en-US" sz="2000" dirty="0"/>
              <a:t>Normally, with enough sediment, wetlands can keep pace with sea level rise</a:t>
            </a:r>
          </a:p>
          <a:p>
            <a:pPr lvl="2"/>
            <a:r>
              <a:rPr lang="en-US" sz="2000" dirty="0"/>
              <a:t>Without enough sediment supply, or in times of very fast sea level rise, wetlands can be overcome by water levels and drown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3193" y="1853248"/>
            <a:ext cx="4419335" cy="40461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48472" y="5899367"/>
            <a:ext cx="5832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A. Knobloch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6386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311965"/>
            <a:ext cx="7772400" cy="2401170"/>
          </a:xfrm>
        </p:spPr>
        <p:txBody>
          <a:bodyPr>
            <a:noAutofit/>
          </a:bodyPr>
          <a:lstStyle/>
          <a:p>
            <a:pPr algn="ctr"/>
            <a:r>
              <a:rPr lang="en-US" sz="7200" b="1" dirty="0"/>
              <a:t>What can we do to help wetlands?</a:t>
            </a:r>
          </a:p>
        </p:txBody>
      </p:sp>
    </p:spTree>
    <p:extLst>
      <p:ext uri="{BB962C8B-B14F-4D97-AF65-F5344CB8AC3E}">
        <p14:creationId xmlns:p14="http://schemas.microsoft.com/office/powerpoint/2010/main" val="79411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Conservation efforts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509349"/>
            <a:ext cx="5009623" cy="4493885"/>
          </a:xfrm>
        </p:spPr>
        <p:txBody>
          <a:bodyPr>
            <a:normAutofit/>
          </a:bodyPr>
          <a:lstStyle/>
          <a:p>
            <a:r>
              <a:rPr lang="en-US" sz="3200" dirty="0"/>
              <a:t>Restoring water paths</a:t>
            </a:r>
          </a:p>
          <a:p>
            <a:r>
              <a:rPr lang="en-US" sz="3200" dirty="0"/>
              <a:t>Restoring degraded wetlands</a:t>
            </a:r>
          </a:p>
          <a:p>
            <a:r>
              <a:rPr lang="en-US" sz="3200" dirty="0"/>
              <a:t>Creating new wetlands</a:t>
            </a:r>
          </a:p>
          <a:p>
            <a:r>
              <a:rPr lang="en-US" sz="3200" dirty="0"/>
              <a:t>Enhancing current wetlands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58" y="2057567"/>
            <a:ext cx="7019542" cy="39456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59492" y="6003234"/>
            <a:ext cx="5832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A. Knobloch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88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0022" y="2350020"/>
            <a:ext cx="8311956" cy="2157960"/>
          </a:xfrm>
        </p:spPr>
        <p:txBody>
          <a:bodyPr/>
          <a:lstStyle/>
          <a:p>
            <a:pPr algn="ctr"/>
            <a:r>
              <a:rPr lang="en-US" sz="6600" dirty="0" smtClean="0"/>
              <a:t>Why do we want to protect wetlands?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48704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/>
              <a:t>Why are wetlands so important?</a:t>
            </a:r>
          </a:p>
        </p:txBody>
      </p:sp>
      <p:sp>
        <p:nvSpPr>
          <p:cNvPr id="4" name="Rectangle 3"/>
          <p:cNvSpPr/>
          <p:nvPr/>
        </p:nvSpPr>
        <p:spPr>
          <a:xfrm>
            <a:off x="816904" y="3602222"/>
            <a:ext cx="29450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Cultural value</a:t>
            </a:r>
          </a:p>
        </p:txBody>
      </p:sp>
      <p:sp>
        <p:nvSpPr>
          <p:cNvPr id="6" name="Rectangle 5"/>
          <p:cNvSpPr/>
          <p:nvPr/>
        </p:nvSpPr>
        <p:spPr>
          <a:xfrm>
            <a:off x="5863478" y="2712222"/>
            <a:ext cx="40317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Shoreline and storm protection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1858172" y="2766607"/>
            <a:ext cx="25875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Food supply</a:t>
            </a:r>
          </a:p>
        </p:txBody>
      </p:sp>
      <p:sp>
        <p:nvSpPr>
          <p:cNvPr id="8" name="Rectangle 7"/>
          <p:cNvSpPr/>
          <p:nvPr/>
        </p:nvSpPr>
        <p:spPr>
          <a:xfrm>
            <a:off x="6867668" y="2086705"/>
            <a:ext cx="27142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Clean Water</a:t>
            </a:r>
          </a:p>
        </p:txBody>
      </p:sp>
      <p:sp>
        <p:nvSpPr>
          <p:cNvPr id="9" name="Rectangle 8"/>
          <p:cNvSpPr/>
          <p:nvPr/>
        </p:nvSpPr>
        <p:spPr>
          <a:xfrm>
            <a:off x="563629" y="2008243"/>
            <a:ext cx="27975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Flood control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62409" y="4360586"/>
            <a:ext cx="35990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Recreation areas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604526" y="5216585"/>
            <a:ext cx="26228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Vital habitat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63629" y="5289643"/>
            <a:ext cx="52998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Refuge for migrating birds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77337" y="4098625"/>
            <a:ext cx="45480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Materials &amp; medicines</a:t>
            </a:r>
          </a:p>
        </p:txBody>
      </p:sp>
    </p:spTree>
    <p:extLst>
      <p:ext uri="{BB962C8B-B14F-4D97-AF65-F5344CB8AC3E}">
        <p14:creationId xmlns:p14="http://schemas.microsoft.com/office/powerpoint/2010/main" val="210569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Wetland Services </a:t>
            </a:r>
            <a:r>
              <a:rPr lang="mr-IN" dirty="0" smtClean="0"/>
              <a:t>–</a:t>
            </a:r>
            <a:r>
              <a:rPr lang="en-US" dirty="0" smtClean="0"/>
              <a:t> habitats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252" y="1347788"/>
            <a:ext cx="5165300" cy="5656516"/>
          </a:xfrm>
        </p:spPr>
        <p:txBody>
          <a:bodyPr>
            <a:normAutofit/>
          </a:bodyPr>
          <a:lstStyle/>
          <a:p>
            <a:r>
              <a:rPr lang="en-US" sz="2800" dirty="0"/>
              <a:t>Large variety of wetland habitat types</a:t>
            </a:r>
          </a:p>
          <a:p>
            <a:r>
              <a:rPr lang="en-US" sz="2800" dirty="0"/>
              <a:t>Each habitat can support a different group of species</a:t>
            </a:r>
          </a:p>
          <a:p>
            <a:r>
              <a:rPr lang="en-US" sz="2800" dirty="0"/>
              <a:t>Migratory birds use them as “pit stops” on long journeys</a:t>
            </a:r>
          </a:p>
          <a:p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5641528" y="5380378"/>
            <a:ext cx="5832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A. Knobloch</a:t>
            </a:r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0788" y="1853248"/>
            <a:ext cx="5413248" cy="352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42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712327" cy="1400530"/>
          </a:xfrm>
        </p:spPr>
        <p:txBody>
          <a:bodyPr/>
          <a:lstStyle/>
          <a:p>
            <a:r>
              <a:rPr lang="en-US" dirty="0" smtClean="0"/>
              <a:t>Wetland Services </a:t>
            </a:r>
            <a:r>
              <a:rPr lang="mr-IN" dirty="0" smtClean="0"/>
              <a:t>–</a:t>
            </a:r>
            <a:r>
              <a:rPr lang="en-US" dirty="0" smtClean="0"/>
              <a:t> Storm Protection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352909"/>
            <a:ext cx="5635419" cy="5293792"/>
          </a:xfrm>
        </p:spPr>
        <p:txBody>
          <a:bodyPr>
            <a:normAutofit/>
          </a:bodyPr>
          <a:lstStyle/>
          <a:p>
            <a:r>
              <a:rPr lang="en-US" sz="2400" dirty="0"/>
              <a:t>Act to slow down inland movement of storm surges</a:t>
            </a:r>
          </a:p>
          <a:p>
            <a:pPr lvl="1"/>
            <a:r>
              <a:rPr lang="en-US" dirty="0"/>
              <a:t>Storm surge = the bulge of water formed by wind and low pressure of a strong storm</a:t>
            </a:r>
          </a:p>
          <a:p>
            <a:r>
              <a:rPr lang="en-US" sz="2400" dirty="0"/>
              <a:t>When storm surge hits a wetland, it encounters some resistance moving over the wetland.</a:t>
            </a:r>
          </a:p>
          <a:p>
            <a:pPr lvl="1"/>
            <a:r>
              <a:rPr lang="en-US" dirty="0"/>
              <a:t>Resistance can reduce the height of the surge and waves and slow the movement of water</a:t>
            </a:r>
          </a:p>
          <a:p>
            <a:r>
              <a:rPr lang="en-US" sz="2400" dirty="0"/>
              <a:t>The wider the wetland buffer, the higher the level of protection!</a:t>
            </a:r>
          </a:p>
          <a:p>
            <a:pPr marL="68580" indent="0">
              <a:buNone/>
            </a:pPr>
            <a:endParaRPr lang="en-US" sz="2400" dirty="0"/>
          </a:p>
          <a:p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7476" y="1853248"/>
            <a:ext cx="4736148" cy="35521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87476" y="5405359"/>
            <a:ext cx="47361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After Hurricane Ike in Texas in area where wetlands have been replaced by beach houses</a:t>
            </a:r>
          </a:p>
          <a:p>
            <a:pPr algn="r"/>
            <a:r>
              <a:rPr lang="en-US" sz="1400" dirty="0" smtClean="0"/>
              <a:t>A. Knobloch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5140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this lesson, you will be able to:</a:t>
            </a:r>
          </a:p>
          <a:p>
            <a:pPr lvl="1"/>
            <a:r>
              <a:rPr lang="en-US" dirty="0" smtClean="0"/>
              <a:t>Explain the importance of different types of wetlands</a:t>
            </a:r>
          </a:p>
          <a:p>
            <a:pPr lvl="1"/>
            <a:r>
              <a:rPr lang="en-US" dirty="0" smtClean="0"/>
              <a:t>Describe where you might find different types of wetlands</a:t>
            </a:r>
          </a:p>
          <a:p>
            <a:pPr lvl="1"/>
            <a:r>
              <a:rPr lang="en-US" dirty="0" smtClean="0"/>
              <a:t>Demonstrate the services provided by wetlands</a:t>
            </a:r>
          </a:p>
          <a:p>
            <a:pPr lvl="1"/>
            <a:r>
              <a:rPr lang="en-US" dirty="0" smtClean="0"/>
              <a:t>Assess the current challenges that wetlands face</a:t>
            </a:r>
          </a:p>
        </p:txBody>
      </p:sp>
    </p:spTree>
    <p:extLst>
      <p:ext uri="{BB962C8B-B14F-4D97-AF65-F5344CB8AC3E}">
        <p14:creationId xmlns:p14="http://schemas.microsoft.com/office/powerpoint/2010/main" val="13763077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Wetland Services </a:t>
            </a:r>
            <a:r>
              <a:rPr lang="mr-IN" dirty="0" smtClean="0"/>
              <a:t>–</a:t>
            </a:r>
            <a:r>
              <a:rPr lang="en-US" dirty="0" smtClean="0"/>
              <a:t> Water Filter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472" y="1297304"/>
            <a:ext cx="5514600" cy="5560696"/>
          </a:xfrm>
        </p:spPr>
        <p:txBody>
          <a:bodyPr>
            <a:noAutofit/>
          </a:bodyPr>
          <a:lstStyle/>
          <a:p>
            <a:r>
              <a:rPr lang="en-US" sz="3200" dirty="0"/>
              <a:t>Can act as a filter to remove excess fertilizers and contaminants</a:t>
            </a:r>
          </a:p>
          <a:p>
            <a:pPr lvl="1"/>
            <a:r>
              <a:rPr lang="en-US" sz="2400" dirty="0"/>
              <a:t>Fertilizers = nutrients</a:t>
            </a:r>
          </a:p>
          <a:p>
            <a:pPr lvl="1"/>
            <a:r>
              <a:rPr lang="en-US" sz="2400" dirty="0"/>
              <a:t>Some wetland plants can use these nutrients to grow</a:t>
            </a:r>
          </a:p>
          <a:p>
            <a:pPr lvl="1"/>
            <a:r>
              <a:rPr lang="en-US" sz="2400" dirty="0"/>
              <a:t>Toxins can be buried in sediments</a:t>
            </a:r>
          </a:p>
          <a:p>
            <a:pPr lvl="1"/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1107" y="1853248"/>
            <a:ext cx="5647928" cy="31759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6527" y="5029200"/>
            <a:ext cx="5832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A. Knobloch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3180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Blue Carbon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079" y="1289114"/>
            <a:ext cx="9024730" cy="459863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Blue carbon </a:t>
            </a:r>
            <a:r>
              <a:rPr lang="en-US" sz="2400" dirty="0"/>
              <a:t>= carbon that is stored in the soils of wetlands</a:t>
            </a:r>
          </a:p>
          <a:p>
            <a:pPr lvl="1"/>
            <a:r>
              <a:rPr lang="en-US" dirty="0"/>
              <a:t>Short term storage – plant biomass (leaves, roots, trunks)</a:t>
            </a:r>
          </a:p>
          <a:p>
            <a:pPr lvl="1"/>
            <a:r>
              <a:rPr lang="en-US" dirty="0"/>
              <a:t>Long term storage – soils</a:t>
            </a:r>
          </a:p>
          <a:p>
            <a:r>
              <a:rPr lang="en-US" sz="2400" dirty="0"/>
              <a:t>Approximately half of the atmospheric carbon is taken up by living organisms</a:t>
            </a:r>
          </a:p>
          <a:p>
            <a:pPr lvl="1"/>
            <a:r>
              <a:rPr lang="en-US" dirty="0"/>
              <a:t>About half of this carbon is stored as “</a:t>
            </a:r>
            <a:r>
              <a:rPr lang="en-US" dirty="0">
                <a:solidFill>
                  <a:srgbClr val="002060"/>
                </a:solidFill>
              </a:rPr>
              <a:t>blue carbon</a:t>
            </a:r>
            <a:r>
              <a:rPr lang="en-US" dirty="0"/>
              <a:t>” in wetlands</a:t>
            </a:r>
          </a:p>
          <a:p>
            <a:r>
              <a:rPr lang="en-US" sz="2400" dirty="0"/>
              <a:t>If wetlands are lost, all of this carbon will escape back into the atmosphere</a:t>
            </a:r>
            <a:r>
              <a:rPr lang="is-IS" sz="2400" dirty="0"/>
              <a:t>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783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850" y="1844197"/>
            <a:ext cx="9404723" cy="1400530"/>
          </a:xfrm>
        </p:spPr>
        <p:txBody>
          <a:bodyPr/>
          <a:lstStyle/>
          <a:p>
            <a:r>
              <a:rPr lang="en-US" dirty="0" smtClean="0"/>
              <a:t>Cost of a Beach House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03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 your wetland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en-US" sz="3200" dirty="0" smtClean="0"/>
              <a:t>What services do wetlands provide?</a:t>
            </a:r>
          </a:p>
          <a:p>
            <a:pPr marL="68580" indent="0" algn="ctr">
              <a:buNone/>
            </a:pPr>
            <a:endParaRPr lang="en-US" sz="3200" dirty="0"/>
          </a:p>
          <a:p>
            <a:pPr marL="68580" indent="0" algn="ctr">
              <a:buNone/>
            </a:pPr>
            <a:r>
              <a:rPr lang="en-US" sz="3200" dirty="0" smtClean="0"/>
              <a:t>What parts of the wetland provide these services?</a:t>
            </a:r>
          </a:p>
          <a:p>
            <a:pPr marL="68580" indent="0" algn="ctr">
              <a:buNone/>
            </a:pPr>
            <a:endParaRPr lang="en-US" sz="3200" dirty="0"/>
          </a:p>
          <a:p>
            <a:pPr marL="68580" indent="0" algn="ctr">
              <a:buNone/>
            </a:pPr>
            <a:r>
              <a:rPr lang="en-US" sz="3200" dirty="0" smtClean="0"/>
              <a:t>How can you demonstrate these services?</a:t>
            </a:r>
            <a:endParaRPr lang="en-US" sz="3200" dirty="0"/>
          </a:p>
          <a:p>
            <a:pPr marL="68580" indent="0" algn="ctr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5921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422" y="377825"/>
            <a:ext cx="7772400" cy="1143000"/>
          </a:xfrm>
        </p:spPr>
        <p:txBody>
          <a:bodyPr>
            <a:normAutofit/>
          </a:bodyPr>
          <a:lstStyle/>
          <a:p>
            <a:r>
              <a:rPr lang="en-US" sz="4800" dirty="0"/>
              <a:t>What is a wetland?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7835" y="1351907"/>
            <a:ext cx="9385852" cy="1237251"/>
          </a:xfrm>
        </p:spPr>
        <p:txBody>
          <a:bodyPr>
            <a:normAutofit/>
          </a:bodyPr>
          <a:lstStyle/>
          <a:p>
            <a:r>
              <a:rPr lang="en-US" sz="3200" b="1" u="sng" dirty="0"/>
              <a:t>Wetland </a:t>
            </a:r>
            <a:r>
              <a:rPr lang="en-US" sz="3200" dirty="0"/>
              <a:t>– areas inundated or saturated with water most or all of the time</a:t>
            </a:r>
          </a:p>
        </p:txBody>
      </p:sp>
      <p:sp>
        <p:nvSpPr>
          <p:cNvPr id="5" name="Rectangle 4"/>
          <p:cNvSpPr/>
          <p:nvPr/>
        </p:nvSpPr>
        <p:spPr>
          <a:xfrm>
            <a:off x="788213" y="2819989"/>
            <a:ext cx="418748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Under normal circumstances, wetlands support vegetation and wildlife adapted to living in water and saturated soils</a:t>
            </a:r>
          </a:p>
        </p:txBody>
      </p:sp>
      <p:cxnSp>
        <p:nvCxnSpPr>
          <p:cNvPr id="8" name="Curved Connector 7"/>
          <p:cNvCxnSpPr/>
          <p:nvPr/>
        </p:nvCxnSpPr>
        <p:spPr>
          <a:xfrm>
            <a:off x="4545496" y="5459896"/>
            <a:ext cx="2040834" cy="468636"/>
          </a:xfrm>
          <a:prstGeom prst="curvedConnector3">
            <a:avLst>
              <a:gd name="adj1" fmla="val 50000"/>
            </a:avLst>
          </a:prstGeom>
          <a:ln w="101600">
            <a:solidFill>
              <a:srgbClr val="FF0000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78788" y="5694214"/>
            <a:ext cx="5832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A. Knobloch</a:t>
            </a:r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8788" y="2401908"/>
            <a:ext cx="5857179" cy="329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6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60174"/>
            <a:ext cx="9144000" cy="757463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/>
              <a:t>What’s an example of a wetland?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0" y="4629466"/>
            <a:ext cx="11705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Fens</a:t>
            </a:r>
          </a:p>
        </p:txBody>
      </p:sp>
      <p:sp>
        <p:nvSpPr>
          <p:cNvPr id="5" name="Rectangle 4"/>
          <p:cNvSpPr/>
          <p:nvPr/>
        </p:nvSpPr>
        <p:spPr>
          <a:xfrm>
            <a:off x="4853352" y="5275797"/>
            <a:ext cx="12426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Bogs</a:t>
            </a:r>
          </a:p>
        </p:txBody>
      </p:sp>
      <p:sp>
        <p:nvSpPr>
          <p:cNvPr id="6" name="Rectangle 5"/>
          <p:cNvSpPr/>
          <p:nvPr/>
        </p:nvSpPr>
        <p:spPr>
          <a:xfrm>
            <a:off x="6331498" y="4195170"/>
            <a:ext cx="20393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Swamps</a:t>
            </a:r>
          </a:p>
        </p:txBody>
      </p:sp>
      <p:sp>
        <p:nvSpPr>
          <p:cNvPr id="7" name="Rectangle 6"/>
          <p:cNvSpPr/>
          <p:nvPr/>
        </p:nvSpPr>
        <p:spPr>
          <a:xfrm>
            <a:off x="2012831" y="3291153"/>
            <a:ext cx="40831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Freshwater marsh</a:t>
            </a:r>
          </a:p>
        </p:txBody>
      </p:sp>
      <p:sp>
        <p:nvSpPr>
          <p:cNvPr id="8" name="Rectangle 7"/>
          <p:cNvSpPr/>
          <p:nvPr/>
        </p:nvSpPr>
        <p:spPr>
          <a:xfrm>
            <a:off x="7655968" y="2726579"/>
            <a:ext cx="25170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Mangrove</a:t>
            </a:r>
          </a:p>
        </p:txBody>
      </p:sp>
      <p:sp>
        <p:nvSpPr>
          <p:cNvPr id="9" name="Rectangle 8"/>
          <p:cNvSpPr/>
          <p:nvPr/>
        </p:nvSpPr>
        <p:spPr>
          <a:xfrm>
            <a:off x="980939" y="2321655"/>
            <a:ext cx="24577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Salt marsh</a:t>
            </a:r>
          </a:p>
        </p:txBody>
      </p:sp>
    </p:spTree>
    <p:extLst>
      <p:ext uri="{BB962C8B-B14F-4D97-AF65-F5344CB8AC3E}">
        <p14:creationId xmlns:p14="http://schemas.microsoft.com/office/powerpoint/2010/main" val="152440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7390" y="477078"/>
            <a:ext cx="8016206" cy="66379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What are some different types of wetlands?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390" y="1851992"/>
            <a:ext cx="3381321" cy="3954656"/>
          </a:xfrm>
        </p:spPr>
        <p:txBody>
          <a:bodyPr>
            <a:normAutofit fontScale="85000" lnSpcReduction="10000"/>
          </a:bodyPr>
          <a:lstStyle/>
          <a:p>
            <a:r>
              <a:rPr lang="en-US" sz="4400" dirty="0"/>
              <a:t>Salt marshes</a:t>
            </a:r>
          </a:p>
          <a:p>
            <a:endParaRPr lang="en-US" sz="4400" dirty="0"/>
          </a:p>
          <a:p>
            <a:r>
              <a:rPr lang="en-US" sz="4400" dirty="0"/>
              <a:t>Freshwater marshes</a:t>
            </a:r>
          </a:p>
          <a:p>
            <a:endParaRPr lang="en-US" sz="4400" dirty="0"/>
          </a:p>
          <a:p>
            <a:r>
              <a:rPr lang="en-US" sz="4400" dirty="0"/>
              <a:t>Mangroves</a:t>
            </a:r>
          </a:p>
          <a:p>
            <a:endParaRPr lang="en-US" sz="4400" dirty="0"/>
          </a:p>
        </p:txBody>
      </p:sp>
      <p:cxnSp>
        <p:nvCxnSpPr>
          <p:cNvPr id="6" name="Elbow Connector 5"/>
          <p:cNvCxnSpPr/>
          <p:nvPr/>
        </p:nvCxnSpPr>
        <p:spPr>
          <a:xfrm>
            <a:off x="4075711" y="2225429"/>
            <a:ext cx="2236229" cy="974971"/>
          </a:xfrm>
          <a:prstGeom prst="bentConnector3">
            <a:avLst>
              <a:gd name="adj1" fmla="val 50000"/>
            </a:avLst>
          </a:prstGeom>
          <a:ln w="101600">
            <a:solidFill>
              <a:schemeClr val="accent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810852" y="5327709"/>
            <a:ext cx="5832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A. Knobloch</a:t>
            </a:r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1940" y="2330931"/>
            <a:ext cx="5331420" cy="299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90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320" y="275801"/>
            <a:ext cx="9404723" cy="1400530"/>
          </a:xfrm>
        </p:spPr>
        <p:txBody>
          <a:bodyPr/>
          <a:lstStyle/>
          <a:p>
            <a:r>
              <a:rPr lang="en-US" dirty="0" smtClean="0"/>
              <a:t>Salt Marshes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320" y="1545909"/>
            <a:ext cx="8908706" cy="4288689"/>
          </a:xfrm>
        </p:spPr>
        <p:txBody>
          <a:bodyPr>
            <a:noAutofit/>
          </a:bodyPr>
          <a:lstStyle/>
          <a:p>
            <a:r>
              <a:rPr lang="en-US" sz="2800" dirty="0"/>
              <a:t>Occur worldwide</a:t>
            </a:r>
          </a:p>
          <a:p>
            <a:r>
              <a:rPr lang="en-US" sz="2800" dirty="0"/>
              <a:t>Tidal zone in between land and open saltwater</a:t>
            </a:r>
          </a:p>
          <a:p>
            <a:r>
              <a:rPr lang="en-US" sz="2800" dirty="0"/>
              <a:t>Plant life dominated by marsh grasses</a:t>
            </a:r>
          </a:p>
          <a:p>
            <a:r>
              <a:rPr lang="en-US" sz="2800" dirty="0"/>
              <a:t>High primary </a:t>
            </a:r>
            <a:r>
              <a:rPr lang="en-US" sz="2800" dirty="0" smtClean="0"/>
              <a:t>productivity</a:t>
            </a:r>
            <a:endParaRPr lang="en-US" sz="2800" dirty="0"/>
          </a:p>
          <a:p>
            <a:pPr>
              <a:spcBef>
                <a:spcPts val="100"/>
              </a:spcBef>
            </a:pPr>
            <a:r>
              <a:rPr lang="en-US" sz="2800" dirty="0"/>
              <a:t>Habitat for &gt;75% of </a:t>
            </a:r>
          </a:p>
          <a:p>
            <a:pPr marL="68580" indent="0">
              <a:spcBef>
                <a:spcPts val="100"/>
              </a:spcBef>
              <a:buNone/>
            </a:pPr>
            <a:r>
              <a:rPr lang="en-US" sz="2800" dirty="0"/>
              <a:t>   fisheries species</a:t>
            </a:r>
          </a:p>
          <a:p>
            <a:pPr lvl="1"/>
            <a:r>
              <a:rPr lang="en-US" sz="2000" dirty="0"/>
              <a:t>Blue crab</a:t>
            </a:r>
          </a:p>
          <a:p>
            <a:pPr lvl="1"/>
            <a:r>
              <a:rPr lang="en-US" sz="2000" dirty="0"/>
              <a:t>Shrimp</a:t>
            </a:r>
          </a:p>
          <a:p>
            <a:pPr lvl="1"/>
            <a:r>
              <a:rPr lang="en-US" sz="2000" dirty="0"/>
              <a:t>Finfish</a:t>
            </a:r>
          </a:p>
          <a:p>
            <a:endParaRPr lang="en-US" sz="2800" dirty="0"/>
          </a:p>
        </p:txBody>
      </p:sp>
      <p:pic>
        <p:nvPicPr>
          <p:cNvPr id="4" name="Picture 3" descr="Spring Taskina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255" y="3163824"/>
            <a:ext cx="6079745" cy="34198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35873" y="6550223"/>
            <a:ext cx="5832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A. Knobloch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0665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Freshwater Marshes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569133"/>
            <a:ext cx="4288505" cy="4286002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Located upstream of saltwater marshes</a:t>
            </a:r>
          </a:p>
          <a:p>
            <a:r>
              <a:rPr lang="en-US" sz="2800" dirty="0"/>
              <a:t>Close enough to the sea that tides still influence them, but not close enough that saltwater can affect them</a:t>
            </a:r>
          </a:p>
          <a:p>
            <a:r>
              <a:rPr lang="en-US" sz="2800" dirty="0"/>
              <a:t>All plants here are intolerant to salt</a:t>
            </a:r>
          </a:p>
          <a:p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103459" y="5855135"/>
            <a:ext cx="5832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A. Knobloch</a:t>
            </a:r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6800" y="2730341"/>
            <a:ext cx="5559167" cy="312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92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294" y="505726"/>
            <a:ext cx="9404723" cy="1400530"/>
          </a:xfrm>
        </p:spPr>
        <p:txBody>
          <a:bodyPr/>
          <a:lstStyle/>
          <a:p>
            <a:r>
              <a:rPr lang="en-US" dirty="0" smtClean="0"/>
              <a:t>Mangroves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461" y="1519584"/>
            <a:ext cx="9278555" cy="4817532"/>
          </a:xfrm>
        </p:spPr>
        <p:txBody>
          <a:bodyPr>
            <a:noAutofit/>
          </a:bodyPr>
          <a:lstStyle/>
          <a:p>
            <a:r>
              <a:rPr lang="en-US" sz="2400" dirty="0"/>
              <a:t>Found in tropics/subtropics </a:t>
            </a:r>
          </a:p>
          <a:p>
            <a:r>
              <a:rPr lang="en-US" sz="2400" dirty="0"/>
              <a:t>3 main types (red, black, white)</a:t>
            </a:r>
          </a:p>
          <a:p>
            <a:r>
              <a:rPr lang="en-US" sz="2400" dirty="0"/>
              <a:t>Salt tolerant trees</a:t>
            </a:r>
          </a:p>
          <a:p>
            <a:r>
              <a:rPr lang="en-US" sz="2400" dirty="0"/>
              <a:t>Can remove salt from water </a:t>
            </a:r>
          </a:p>
          <a:p>
            <a:r>
              <a:rPr lang="en-US" sz="2400" dirty="0"/>
              <a:t>Complex root system </a:t>
            </a:r>
          </a:p>
          <a:p>
            <a:r>
              <a:rPr lang="en-US" sz="2400" dirty="0"/>
              <a:t>Habitat for billions of worms, protozoa, barnacles, oysters, and other invertebrates</a:t>
            </a:r>
          </a:p>
          <a:p>
            <a:pPr lvl="1"/>
            <a:r>
              <a:rPr lang="en-US" dirty="0"/>
              <a:t>Feed fish &amp; shrimp which feed wading birds, pelicans, &amp; crocodiles</a:t>
            </a:r>
          </a:p>
        </p:txBody>
      </p:sp>
    </p:spTree>
    <p:extLst>
      <p:ext uri="{BB962C8B-B14F-4D97-AF65-F5344CB8AC3E}">
        <p14:creationId xmlns:p14="http://schemas.microsoft.com/office/powerpoint/2010/main" val="95510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2615" y="1250523"/>
            <a:ext cx="68453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Since the 1700s, the US has lost over 50% of its wetland resources</a:t>
            </a:r>
          </a:p>
          <a:p>
            <a:endParaRPr lang="en-US" sz="3600" dirty="0" smtClean="0"/>
          </a:p>
          <a:p>
            <a:endParaRPr lang="en-US" sz="3600" dirty="0"/>
          </a:p>
          <a:p>
            <a:r>
              <a:rPr lang="en-US" sz="3600" dirty="0" smtClean="0"/>
              <a:t>What’s going on?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2932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538</TotalTime>
  <Words>905</Words>
  <Application>Microsoft Office PowerPoint</Application>
  <PresentationFormat>Custom</PresentationFormat>
  <Paragraphs>146</Paragraphs>
  <Slides>23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Ion</vt:lpstr>
      <vt:lpstr>Tidal wetlands</vt:lpstr>
      <vt:lpstr>Today’s Objectives</vt:lpstr>
      <vt:lpstr>What is a wetland?</vt:lpstr>
      <vt:lpstr>What’s an example of a wetland?</vt:lpstr>
      <vt:lpstr>What are some different types of wetlands?</vt:lpstr>
      <vt:lpstr>Salt Marshes</vt:lpstr>
      <vt:lpstr>Freshwater Marshes</vt:lpstr>
      <vt:lpstr>Mangroves</vt:lpstr>
      <vt:lpstr>PowerPoint Presentation</vt:lpstr>
      <vt:lpstr>Stressed out wetlands</vt:lpstr>
      <vt:lpstr>Stressed out wetlands</vt:lpstr>
      <vt:lpstr>Stressed out wetlands</vt:lpstr>
      <vt:lpstr>Stressed out wetlands</vt:lpstr>
      <vt:lpstr>What can we do to help wetlands?</vt:lpstr>
      <vt:lpstr>Conservation efforts</vt:lpstr>
      <vt:lpstr>Why do we want to protect wetlands?</vt:lpstr>
      <vt:lpstr>Why are wetlands so important?</vt:lpstr>
      <vt:lpstr>Wetland Services – habitats</vt:lpstr>
      <vt:lpstr>Wetland Services – Storm Protection</vt:lpstr>
      <vt:lpstr>Wetland Services – Water Filter</vt:lpstr>
      <vt:lpstr>Blue Carbon</vt:lpstr>
      <vt:lpstr>Cost of a Beach House</vt:lpstr>
      <vt:lpstr>Build your wetland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Tidal wetlands</dc:title>
  <dc:creator>amanda.marinechem@gmail.com</dc:creator>
  <cp:lastModifiedBy>Lisa Ayers Lawrence</cp:lastModifiedBy>
  <cp:revision>29</cp:revision>
  <dcterms:created xsi:type="dcterms:W3CDTF">2016-05-15T19:03:31Z</dcterms:created>
  <dcterms:modified xsi:type="dcterms:W3CDTF">2017-10-05T18:27:16Z</dcterms:modified>
</cp:coreProperties>
</file>