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6"/>
  </p:notesMasterIdLst>
  <p:sldIdLst>
    <p:sldId id="263" r:id="rId3"/>
    <p:sldId id="270" r:id="rId4"/>
    <p:sldId id="271" r:id="rId5"/>
    <p:sldId id="273" r:id="rId6"/>
    <p:sldId id="274" r:id="rId7"/>
    <p:sldId id="275" r:id="rId8"/>
    <p:sldId id="276" r:id="rId9"/>
    <p:sldId id="258" r:id="rId10"/>
    <p:sldId id="267" r:id="rId11"/>
    <p:sldId id="268" r:id="rId12"/>
    <p:sldId id="277" r:id="rId13"/>
    <p:sldId id="256" r:id="rId14"/>
    <p:sldId id="260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8000"/>
    <a:srgbClr val="FF3300"/>
    <a:srgbClr val="CC0099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635" autoAdjust="0"/>
  </p:normalViewPr>
  <p:slideViewPr>
    <p:cSldViewPr>
      <p:cViewPr>
        <p:scale>
          <a:sx n="60" d="100"/>
          <a:sy n="60" d="100"/>
        </p:scale>
        <p:origin x="-1974" y="-60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E543AA-E4AB-4950-AA73-3AF2B5E01CC6}" type="datetimeFigureOut">
              <a:rPr lang="en-US" smtClean="0"/>
              <a:t>8/28/2017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8462D2-3AFC-4D44-B7CB-B87A9CCD62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261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Photo from DragoArt.com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DA0271-8528-3E43-A2E7-789F8565CD5E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0346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baseline="0" dirty="0" smtClean="0"/>
              <a:t>Mold your playdough into any land like shape you like. Get Creative! </a:t>
            </a:r>
            <a:r>
              <a:rPr lang="en-US" baseline="0" dirty="0" smtClean="0">
                <a:sym typeface="Wingdings" panose="05000000000000000000" pitchFamily="2" charset="2"/>
              </a:rPr>
              <a:t></a:t>
            </a:r>
          </a:p>
          <a:p>
            <a:pPr marL="2286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baseline="0" dirty="0" smtClean="0">
                <a:sym typeface="Wingdings" panose="05000000000000000000" pitchFamily="2" charset="2"/>
              </a:rPr>
              <a:t>As water is poured over mold,  the students </a:t>
            </a:r>
            <a:r>
              <a:rPr lang="en-US" dirty="0" smtClean="0"/>
              <a:t>should notice that all the water collects and flows to a common location on their piece of “land”. This is how a watershed is defined!</a:t>
            </a:r>
            <a:endParaRPr lang="en-US" sz="1700" dirty="0" smtClean="0"/>
          </a:p>
          <a:p>
            <a:pPr marL="228600" indent="-2286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8462D2-3AFC-4D44-B7CB-B87A9CCD627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7469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(http://www.cacaponinstitute.org/Watershed/What_Watershed.html)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8462D2-3AFC-4D44-B7CB-B87A9CCD627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3408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3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8462D2-3AFC-4D44-B7CB-B87A9CCD627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0712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8462D2-3AFC-4D44-B7CB-B87A9CCD627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6255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8462D2-3AFC-4D44-B7CB-B87A9CCD627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5975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2B6D5A-F435-48E3-BB18-A88CDE93C27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4317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87935-258F-4031-A3CF-423317D96D48}" type="datetimeFigureOut">
              <a:rPr lang="en-US" smtClean="0"/>
              <a:t>8/28/2017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2A1C2-D6BC-4826-B7BF-FDE42379B4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073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87935-258F-4031-A3CF-423317D96D48}" type="datetimeFigureOut">
              <a:rPr lang="en-US" smtClean="0"/>
              <a:t>8/28/2017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2A1C2-D6BC-4826-B7BF-FDE42379B4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269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87935-258F-4031-A3CF-423317D96D48}" type="datetimeFigureOut">
              <a:rPr lang="en-US" smtClean="0"/>
              <a:t>8/28/2017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2A1C2-D6BC-4826-B7BF-FDE42379B4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7543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pPr/>
              <a:t>8/28/2017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31956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pPr/>
              <a:t>8/28/2017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2003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pPr/>
              <a:t>8/28/2017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85888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pPr/>
              <a:t>8/28/2017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6168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pPr/>
              <a:t>8/28/2017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97341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pPr/>
              <a:t>8/28/2017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8915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pPr/>
              <a:t>8/28/2017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2618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pPr/>
              <a:t>8/28/2017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4219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87935-258F-4031-A3CF-423317D96D48}" type="datetimeFigureOut">
              <a:rPr lang="en-US" smtClean="0"/>
              <a:t>8/28/2017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2A1C2-D6BC-4826-B7BF-FDE42379B4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8602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pPr/>
              <a:t>8/28/2017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6901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pPr/>
              <a:t>8/28/2017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4467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pPr/>
              <a:t>8/28/2017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487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87935-258F-4031-A3CF-423317D96D48}" type="datetimeFigureOut">
              <a:rPr lang="en-US" smtClean="0"/>
              <a:t>8/28/2017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2A1C2-D6BC-4826-B7BF-FDE42379B4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995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87935-258F-4031-A3CF-423317D96D48}" type="datetimeFigureOut">
              <a:rPr lang="en-US" smtClean="0"/>
              <a:t>8/28/2017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2A1C2-D6BC-4826-B7BF-FDE42379B4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800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87935-258F-4031-A3CF-423317D96D48}" type="datetimeFigureOut">
              <a:rPr lang="en-US" smtClean="0"/>
              <a:t>8/28/2017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2A1C2-D6BC-4826-B7BF-FDE42379B4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17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87935-258F-4031-A3CF-423317D96D48}" type="datetimeFigureOut">
              <a:rPr lang="en-US" smtClean="0"/>
              <a:t>8/28/2017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2A1C2-D6BC-4826-B7BF-FDE42379B4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207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87935-258F-4031-A3CF-423317D96D48}" type="datetimeFigureOut">
              <a:rPr lang="en-US" smtClean="0"/>
              <a:t>8/28/2017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2A1C2-D6BC-4826-B7BF-FDE42379B4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117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87935-258F-4031-A3CF-423317D96D48}" type="datetimeFigureOut">
              <a:rPr lang="en-US" smtClean="0"/>
              <a:t>8/28/2017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2A1C2-D6BC-4826-B7BF-FDE42379B4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347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87935-258F-4031-A3CF-423317D96D48}" type="datetimeFigureOut">
              <a:rPr lang="en-US" smtClean="0"/>
              <a:t>8/28/2017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2A1C2-D6BC-4826-B7BF-FDE42379B4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528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887935-258F-4031-A3CF-423317D96D48}" type="datetimeFigureOut">
              <a:rPr lang="en-US" smtClean="0"/>
              <a:t>8/28/2017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2A1C2-D6BC-4826-B7BF-FDE42379B4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367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7D290233-0DD1-4A80-BB1E-9ADC3556DBB6}" type="datetimeFigureOut">
              <a:rPr lang="en-US" smtClean="0"/>
              <a:pPr/>
              <a:t>8/28/2017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CFE4BAC9-6D41-4691-9299-18EF07EF01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0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jpeg"/><Relationship Id="rId5" Type="http://schemas.openxmlformats.org/officeDocument/2006/relationships/image" Target="../media/image17.gif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/>
          <p:cNvSpPr txBox="1">
            <a:spLocks/>
          </p:cNvSpPr>
          <p:nvPr/>
        </p:nvSpPr>
        <p:spPr>
          <a:xfrm>
            <a:off x="1955800" y="1663700"/>
            <a:ext cx="5588000" cy="6731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Clr>
                <a:srgbClr val="93A299"/>
              </a:buClr>
              <a:buFont typeface="Arial" pitchFamily="34" charset="0"/>
              <a:buNone/>
            </a:pPr>
            <a:endParaRPr lang="en-US" sz="3000" b="1" dirty="0">
              <a:solidFill>
                <a:srgbClr val="292934"/>
              </a:solidFill>
            </a:endParaRPr>
          </a:p>
        </p:txBody>
      </p:sp>
      <p:pic>
        <p:nvPicPr>
          <p:cNvPr id="1028" name="Picture 4" descr="https://s-media-cache-ak0.pinimg.com/736x/f6/c5/0d/f6c50ddfeaab41876b99ea4f864c951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28821"/>
            <a:ext cx="9144000" cy="6529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cdn.imgs.steps.dragoart.com/how-to-draw-a-river-step-6_1_000000053201_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301375" y="2581833"/>
            <a:ext cx="6541248" cy="3392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20751" y="1267361"/>
            <a:ext cx="71564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/>
              <a:t>The Watershed Game:</a:t>
            </a:r>
          </a:p>
          <a:p>
            <a:pPr algn="ctr"/>
            <a:r>
              <a:rPr lang="en-US" sz="4000" b="1" dirty="0" smtClean="0"/>
              <a:t> Land Use and Water Quality</a:t>
            </a:r>
            <a:endParaRPr lang="en-US" sz="4000" b="1" dirty="0"/>
          </a:p>
        </p:txBody>
      </p:sp>
      <p:pic>
        <p:nvPicPr>
          <p:cNvPr id="1036" name="Picture 12" descr="http://cliparts.co/cliparts/yTk/AgX/yTkAgXAG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8277259" y="1843462"/>
            <a:ext cx="866739" cy="1213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://ian.umces.edu/imagelibrary/albums/userpics/10002/normal_ian-symbol-water-sewage-treatment-plant-tertiary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0751" y="328421"/>
            <a:ext cx="1981200" cy="1144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http://cliparts.co/cliparts/pc7/8gb/pc78gb4Li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" y="4268057"/>
            <a:ext cx="1071295" cy="1428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 descr="http://cliparts.co/cliparts/gTe/EkL/gTeEkLXxc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38496" y="84874"/>
            <a:ext cx="1975223" cy="1206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5" name="Picture 31" descr="C:\Users\swilliamson\AppData\Local\Microsoft\Windows\Temporary Internet Files\Content.IE5\KW61RBV0\buildings-icon[1]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69317" y="4572000"/>
            <a:ext cx="1124450" cy="112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 descr="C:\Users\swilliamson\AppData\Local\Microsoft\Windows\Temporary Internet Files\Content.IE5\WG3K5N0I\happy-chicken[1]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493" y="2057400"/>
            <a:ext cx="698507" cy="641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4447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35231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0"/>
            <a:ext cx="9144000" cy="1143000"/>
          </a:xfrm>
        </p:spPr>
        <p:txBody>
          <a:bodyPr/>
          <a:lstStyle/>
          <a:p>
            <a:r>
              <a:rPr lang="en-US" b="1" dirty="0" smtClean="0"/>
              <a:t>End</a:t>
            </a:r>
            <a:endParaRPr lang="en-US" b="1" dirty="0"/>
          </a:p>
        </p:txBody>
      </p:sp>
      <p:grpSp>
        <p:nvGrpSpPr>
          <p:cNvPr id="3" name="Group 2"/>
          <p:cNvGrpSpPr/>
          <p:nvPr/>
        </p:nvGrpSpPr>
        <p:grpSpPr>
          <a:xfrm>
            <a:off x="-7882" y="-7882"/>
            <a:ext cx="9151882" cy="550479"/>
            <a:chOff x="44670" y="-7882"/>
            <a:chExt cx="9120351" cy="550479"/>
          </a:xfrm>
        </p:grpSpPr>
        <p:sp>
          <p:nvSpPr>
            <p:cNvPr id="4" name="Rectangle 3"/>
            <p:cNvSpPr/>
            <p:nvPr/>
          </p:nvSpPr>
          <p:spPr>
            <a:xfrm>
              <a:off x="806670" y="9197"/>
              <a:ext cx="762000" cy="533400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grpSp>
          <p:nvGrpSpPr>
            <p:cNvPr id="5" name="Group 4"/>
            <p:cNvGrpSpPr/>
            <p:nvPr/>
          </p:nvGrpSpPr>
          <p:grpSpPr>
            <a:xfrm>
              <a:off x="2330670" y="5255"/>
              <a:ext cx="6834351" cy="537342"/>
              <a:chOff x="2341180" y="-24963"/>
              <a:chExt cx="6834351" cy="537342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8413531" y="-21021"/>
                <a:ext cx="762000" cy="533400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3103180" y="-24963"/>
                <a:ext cx="762000" cy="533400"/>
              </a:xfrm>
              <a:prstGeom prst="rect">
                <a:avLst/>
              </a:prstGeom>
              <a:solidFill>
                <a:srgbClr val="FF3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4608786" y="-21021"/>
                <a:ext cx="762000" cy="533400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3846786" y="-21021"/>
                <a:ext cx="762000" cy="533400"/>
              </a:xfrm>
              <a:prstGeom prst="rect">
                <a:avLst/>
              </a:prstGeom>
              <a:solidFill>
                <a:srgbClr val="CC00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5365531" y="-21021"/>
                <a:ext cx="762000" cy="533400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6127531" y="-22335"/>
                <a:ext cx="762000" cy="533400"/>
              </a:xfrm>
              <a:prstGeom prst="rect">
                <a:avLst/>
              </a:prstGeom>
              <a:solidFill>
                <a:srgbClr val="0000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6889531" y="-21021"/>
                <a:ext cx="762000" cy="533400"/>
              </a:xfrm>
              <a:prstGeom prst="rect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2341180" y="-23649"/>
                <a:ext cx="762000" cy="533400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7651531" y="-23649"/>
                <a:ext cx="762000" cy="5334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6" name="Rectangle 5"/>
            <p:cNvSpPr/>
            <p:nvPr/>
          </p:nvSpPr>
          <p:spPr>
            <a:xfrm>
              <a:off x="1568670" y="9197"/>
              <a:ext cx="762000" cy="533400"/>
            </a:xfrm>
            <a:prstGeom prst="rect">
              <a:avLst/>
            </a:prstGeom>
            <a:solidFill>
              <a:srgbClr val="00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44670" y="-7882"/>
              <a:ext cx="762000" cy="5334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20584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42596"/>
            <a:ext cx="9144000" cy="6315403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The Watershed Game: Day 2</a:t>
            </a:r>
            <a:endParaRPr lang="en-US" b="1" dirty="0">
              <a:solidFill>
                <a:schemeClr val="tx1"/>
              </a:solidFill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-7882" y="-7882"/>
            <a:ext cx="9151882" cy="550479"/>
            <a:chOff x="44670" y="-7882"/>
            <a:chExt cx="9120351" cy="550479"/>
          </a:xfrm>
        </p:grpSpPr>
        <p:sp>
          <p:nvSpPr>
            <p:cNvPr id="4" name="Rectangle 3"/>
            <p:cNvSpPr/>
            <p:nvPr/>
          </p:nvSpPr>
          <p:spPr>
            <a:xfrm>
              <a:off x="806670" y="9197"/>
              <a:ext cx="762000" cy="533400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2330670" y="5255"/>
              <a:ext cx="6834351" cy="537342"/>
              <a:chOff x="2341180" y="-24963"/>
              <a:chExt cx="6834351" cy="537342"/>
            </a:xfrm>
          </p:grpSpPr>
          <p:sp>
            <p:nvSpPr>
              <p:cNvPr id="5" name="Rectangle 4"/>
              <p:cNvSpPr/>
              <p:nvPr/>
            </p:nvSpPr>
            <p:spPr>
              <a:xfrm>
                <a:off x="8413531" y="-21021"/>
                <a:ext cx="762000" cy="533400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6" name="Rectangle 5"/>
              <p:cNvSpPr/>
              <p:nvPr/>
            </p:nvSpPr>
            <p:spPr>
              <a:xfrm>
                <a:off x="3103180" y="-24963"/>
                <a:ext cx="762000" cy="533400"/>
              </a:xfrm>
              <a:prstGeom prst="rect">
                <a:avLst/>
              </a:prstGeom>
              <a:solidFill>
                <a:srgbClr val="FF3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4608786" y="-21021"/>
                <a:ext cx="762000" cy="533400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3846786" y="-21021"/>
                <a:ext cx="762000" cy="533400"/>
              </a:xfrm>
              <a:prstGeom prst="rect">
                <a:avLst/>
              </a:prstGeom>
              <a:solidFill>
                <a:srgbClr val="CC00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5365531" y="-21021"/>
                <a:ext cx="762000" cy="533400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6127531" y="-22335"/>
                <a:ext cx="762000" cy="533400"/>
              </a:xfrm>
              <a:prstGeom prst="rect">
                <a:avLst/>
              </a:prstGeom>
              <a:solidFill>
                <a:srgbClr val="0000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6889531" y="-21021"/>
                <a:ext cx="762000" cy="533400"/>
              </a:xfrm>
              <a:prstGeom prst="rect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2341180" y="-23649"/>
                <a:ext cx="762000" cy="533400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7651531" y="-23649"/>
                <a:ext cx="762000" cy="5334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5" name="Rectangle 14"/>
            <p:cNvSpPr/>
            <p:nvPr/>
          </p:nvSpPr>
          <p:spPr>
            <a:xfrm>
              <a:off x="1568670" y="9197"/>
              <a:ext cx="762000" cy="533400"/>
            </a:xfrm>
            <a:prstGeom prst="rect">
              <a:avLst/>
            </a:prstGeom>
            <a:solidFill>
              <a:srgbClr val="00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4670" y="-7882"/>
              <a:ext cx="762000" cy="5334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72534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8475" y="1312808"/>
            <a:ext cx="9144000" cy="1288476"/>
            <a:chOff x="-13856" y="595842"/>
            <a:chExt cx="9144000" cy="1288476"/>
          </a:xfrm>
        </p:grpSpPr>
        <p:grpSp>
          <p:nvGrpSpPr>
            <p:cNvPr id="5" name="Group 4"/>
            <p:cNvGrpSpPr/>
            <p:nvPr/>
          </p:nvGrpSpPr>
          <p:grpSpPr>
            <a:xfrm>
              <a:off x="-13856" y="595842"/>
              <a:ext cx="9144000" cy="1288476"/>
              <a:chOff x="-1" y="1142996"/>
              <a:chExt cx="9144000" cy="1288476"/>
            </a:xfrm>
          </p:grpSpPr>
          <p:sp>
            <p:nvSpPr>
              <p:cNvPr id="9" name="Rectangle 8"/>
              <p:cNvSpPr/>
              <p:nvPr/>
            </p:nvSpPr>
            <p:spPr>
              <a:xfrm rot="10800000">
                <a:off x="-1" y="1143000"/>
                <a:ext cx="9143999" cy="1288472"/>
              </a:xfrm>
              <a:prstGeom prst="rect">
                <a:avLst/>
              </a:prstGeom>
              <a:gradFill flip="none" rotWithShape="1">
                <a:gsLst>
                  <a:gs pos="88000">
                    <a:srgbClr val="FF0000">
                      <a:lumMod val="99000"/>
                      <a:lumOff val="1000"/>
                    </a:srgbClr>
                  </a:gs>
                  <a:gs pos="0">
                    <a:schemeClr val="bg1"/>
                  </a:gs>
                </a:gsLst>
                <a:lin ang="10800000" scaled="1"/>
                <a:tileRect/>
              </a:gra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mtClean="0">
                  <a:solidFill>
                    <a:prstClr val="white"/>
                  </a:solidFill>
                </a:endParaRPr>
              </a:p>
            </p:txBody>
          </p:sp>
          <p:grpSp>
            <p:nvGrpSpPr>
              <p:cNvPr id="10" name="Group 9"/>
              <p:cNvGrpSpPr/>
              <p:nvPr/>
            </p:nvGrpSpPr>
            <p:grpSpPr>
              <a:xfrm>
                <a:off x="0" y="1142996"/>
                <a:ext cx="9143999" cy="1288476"/>
                <a:chOff x="526473" y="3200397"/>
                <a:chExt cx="7474527" cy="1288476"/>
              </a:xfrm>
            </p:grpSpPr>
            <p:cxnSp>
              <p:nvCxnSpPr>
                <p:cNvPr id="11" name="Straight Connector 10"/>
                <p:cNvCxnSpPr/>
                <p:nvPr/>
              </p:nvCxnSpPr>
              <p:spPr>
                <a:xfrm>
                  <a:off x="1066800" y="3200400"/>
                  <a:ext cx="0" cy="685901"/>
                </a:xfrm>
                <a:prstGeom prst="line">
                  <a:avLst/>
                </a:prstGeom>
                <a:ln w="3492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2" name="Group 11"/>
                <p:cNvGrpSpPr/>
                <p:nvPr/>
              </p:nvGrpSpPr>
              <p:grpSpPr>
                <a:xfrm>
                  <a:off x="526473" y="3200397"/>
                  <a:ext cx="7474527" cy="1288476"/>
                  <a:chOff x="526473" y="3200397"/>
                  <a:chExt cx="7474527" cy="1288476"/>
                </a:xfrm>
              </p:grpSpPr>
              <p:cxnSp>
                <p:nvCxnSpPr>
                  <p:cNvPr id="13" name="Straight Connector 12"/>
                  <p:cNvCxnSpPr/>
                  <p:nvPr/>
                </p:nvCxnSpPr>
                <p:spPr>
                  <a:xfrm>
                    <a:off x="533400" y="3200400"/>
                    <a:ext cx="7467600" cy="0"/>
                  </a:xfrm>
                  <a:prstGeom prst="line">
                    <a:avLst/>
                  </a:prstGeom>
                  <a:ln w="349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" name="Straight Connector 13"/>
                  <p:cNvCxnSpPr/>
                  <p:nvPr/>
                </p:nvCxnSpPr>
                <p:spPr>
                  <a:xfrm>
                    <a:off x="533400" y="4488873"/>
                    <a:ext cx="7467600" cy="0"/>
                  </a:xfrm>
                  <a:prstGeom prst="line">
                    <a:avLst/>
                  </a:prstGeom>
                  <a:ln w="349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" name="Straight Connector 14"/>
                  <p:cNvCxnSpPr/>
                  <p:nvPr/>
                </p:nvCxnSpPr>
                <p:spPr>
                  <a:xfrm>
                    <a:off x="8001000" y="3200400"/>
                    <a:ext cx="0" cy="1288473"/>
                  </a:xfrm>
                  <a:prstGeom prst="line">
                    <a:avLst/>
                  </a:prstGeom>
                  <a:ln w="349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" name="Straight Connector 15"/>
                  <p:cNvCxnSpPr/>
                  <p:nvPr/>
                </p:nvCxnSpPr>
                <p:spPr>
                  <a:xfrm>
                    <a:off x="526473" y="3200400"/>
                    <a:ext cx="0" cy="1288473"/>
                  </a:xfrm>
                  <a:prstGeom prst="line">
                    <a:avLst/>
                  </a:prstGeom>
                  <a:ln w="349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" name="Straight Connector 16"/>
                  <p:cNvCxnSpPr/>
                  <p:nvPr/>
                </p:nvCxnSpPr>
                <p:spPr>
                  <a:xfrm>
                    <a:off x="5638800" y="3200400"/>
                    <a:ext cx="0" cy="685901"/>
                  </a:xfrm>
                  <a:prstGeom prst="line">
                    <a:avLst/>
                  </a:prstGeom>
                  <a:ln w="349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" name="Straight Connector 17"/>
                  <p:cNvCxnSpPr/>
                  <p:nvPr/>
                </p:nvCxnSpPr>
                <p:spPr>
                  <a:xfrm>
                    <a:off x="4724400" y="3200398"/>
                    <a:ext cx="0" cy="685901"/>
                  </a:xfrm>
                  <a:prstGeom prst="line">
                    <a:avLst/>
                  </a:prstGeom>
                  <a:ln w="349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" name="Straight Connector 18"/>
                  <p:cNvCxnSpPr/>
                  <p:nvPr/>
                </p:nvCxnSpPr>
                <p:spPr>
                  <a:xfrm>
                    <a:off x="3810000" y="3200399"/>
                    <a:ext cx="0" cy="685901"/>
                  </a:xfrm>
                  <a:prstGeom prst="line">
                    <a:avLst/>
                  </a:prstGeom>
                  <a:ln w="349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" name="Straight Connector 19"/>
                  <p:cNvCxnSpPr/>
                  <p:nvPr/>
                </p:nvCxnSpPr>
                <p:spPr>
                  <a:xfrm>
                    <a:off x="2895600" y="3228109"/>
                    <a:ext cx="0" cy="685901"/>
                  </a:xfrm>
                  <a:prstGeom prst="line">
                    <a:avLst/>
                  </a:prstGeom>
                  <a:ln w="349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" name="Straight Connector 20"/>
                  <p:cNvCxnSpPr/>
                  <p:nvPr/>
                </p:nvCxnSpPr>
                <p:spPr>
                  <a:xfrm>
                    <a:off x="1981200" y="3200400"/>
                    <a:ext cx="0" cy="685901"/>
                  </a:xfrm>
                  <a:prstGeom prst="line">
                    <a:avLst/>
                  </a:prstGeom>
                  <a:ln w="349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" name="Straight Connector 21"/>
                  <p:cNvCxnSpPr/>
                  <p:nvPr/>
                </p:nvCxnSpPr>
                <p:spPr>
                  <a:xfrm>
                    <a:off x="7467600" y="3200400"/>
                    <a:ext cx="0" cy="685901"/>
                  </a:xfrm>
                  <a:prstGeom prst="line">
                    <a:avLst/>
                  </a:prstGeom>
                  <a:ln w="349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" name="Straight Connector 22"/>
                  <p:cNvCxnSpPr/>
                  <p:nvPr/>
                </p:nvCxnSpPr>
                <p:spPr>
                  <a:xfrm>
                    <a:off x="6543680" y="3200397"/>
                    <a:ext cx="0" cy="685901"/>
                  </a:xfrm>
                  <a:prstGeom prst="line">
                    <a:avLst/>
                  </a:prstGeom>
                  <a:ln w="3492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sp>
          <p:nvSpPr>
            <p:cNvPr id="6" name="TextBox 5"/>
            <p:cNvSpPr txBox="1"/>
            <p:nvPr/>
          </p:nvSpPr>
          <p:spPr>
            <a:xfrm>
              <a:off x="-13856" y="1576541"/>
              <a:ext cx="270564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solidFill>
                    <a:prstClr val="black"/>
                  </a:solidFill>
                </a:rPr>
                <a:t>Nutrient Concentrations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 flipH="1" flipV="1">
              <a:off x="424908" y="1312807"/>
              <a:ext cx="4444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0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 rot="10800000" flipH="1" flipV="1">
              <a:off x="8276140" y="1309455"/>
              <a:ext cx="4444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</a:rPr>
                <a:t>28</a:t>
              </a:r>
            </a:p>
          </p:txBody>
        </p:sp>
      </p:grpSp>
      <p:sp>
        <p:nvSpPr>
          <p:cNvPr id="24" name="TextBox 23"/>
          <p:cNvSpPr txBox="1"/>
          <p:nvPr/>
        </p:nvSpPr>
        <p:spPr>
          <a:xfrm rot="10800000" flipH="1" flipV="1">
            <a:off x="1565874" y="2025789"/>
            <a:ext cx="444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4</a:t>
            </a:r>
          </a:p>
        </p:txBody>
      </p:sp>
      <p:sp>
        <p:nvSpPr>
          <p:cNvPr id="25" name="TextBox 24"/>
          <p:cNvSpPr txBox="1"/>
          <p:nvPr/>
        </p:nvSpPr>
        <p:spPr>
          <a:xfrm rot="10800000" flipH="1" flipV="1">
            <a:off x="7147406" y="2025789"/>
            <a:ext cx="444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24</a:t>
            </a:r>
          </a:p>
        </p:txBody>
      </p:sp>
      <p:sp>
        <p:nvSpPr>
          <p:cNvPr id="26" name="TextBox 25"/>
          <p:cNvSpPr txBox="1"/>
          <p:nvPr/>
        </p:nvSpPr>
        <p:spPr>
          <a:xfrm rot="10800000" flipH="1" flipV="1">
            <a:off x="6040417" y="2025789"/>
            <a:ext cx="444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20</a:t>
            </a:r>
          </a:p>
        </p:txBody>
      </p:sp>
      <p:sp>
        <p:nvSpPr>
          <p:cNvPr id="27" name="TextBox 26"/>
          <p:cNvSpPr txBox="1"/>
          <p:nvPr/>
        </p:nvSpPr>
        <p:spPr>
          <a:xfrm rot="10800000" flipH="1" flipV="1">
            <a:off x="4921781" y="2029773"/>
            <a:ext cx="444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16</a:t>
            </a:r>
          </a:p>
        </p:txBody>
      </p:sp>
      <p:sp>
        <p:nvSpPr>
          <p:cNvPr id="28" name="TextBox 27"/>
          <p:cNvSpPr txBox="1"/>
          <p:nvPr/>
        </p:nvSpPr>
        <p:spPr>
          <a:xfrm rot="10800000" flipH="1" flipV="1">
            <a:off x="3803146" y="2025789"/>
            <a:ext cx="444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12</a:t>
            </a:r>
          </a:p>
        </p:txBody>
      </p:sp>
      <p:sp>
        <p:nvSpPr>
          <p:cNvPr id="29" name="TextBox 28"/>
          <p:cNvSpPr txBox="1"/>
          <p:nvPr/>
        </p:nvSpPr>
        <p:spPr>
          <a:xfrm rot="10800000" flipH="1" flipV="1">
            <a:off x="2684510" y="2025789"/>
            <a:ext cx="444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8</a:t>
            </a:r>
            <a:endParaRPr lang="en-US" dirty="0" smtClean="0">
              <a:solidFill>
                <a:prstClr val="black"/>
              </a:solidFill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-7882" y="-7882"/>
            <a:ext cx="9151882" cy="550479"/>
            <a:chOff x="44670" y="-7882"/>
            <a:chExt cx="9120351" cy="550479"/>
          </a:xfrm>
        </p:grpSpPr>
        <p:sp>
          <p:nvSpPr>
            <p:cNvPr id="31" name="Rectangle 30"/>
            <p:cNvSpPr/>
            <p:nvPr/>
          </p:nvSpPr>
          <p:spPr>
            <a:xfrm>
              <a:off x="806670" y="9197"/>
              <a:ext cx="762000" cy="533400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grpSp>
          <p:nvGrpSpPr>
            <p:cNvPr id="32" name="Group 31"/>
            <p:cNvGrpSpPr/>
            <p:nvPr/>
          </p:nvGrpSpPr>
          <p:grpSpPr>
            <a:xfrm>
              <a:off x="2330670" y="5255"/>
              <a:ext cx="6834351" cy="537342"/>
              <a:chOff x="2341180" y="-24963"/>
              <a:chExt cx="6834351" cy="537342"/>
            </a:xfrm>
          </p:grpSpPr>
          <p:sp>
            <p:nvSpPr>
              <p:cNvPr id="35" name="Rectangle 34"/>
              <p:cNvSpPr/>
              <p:nvPr/>
            </p:nvSpPr>
            <p:spPr>
              <a:xfrm>
                <a:off x="8413531" y="-21021"/>
                <a:ext cx="762000" cy="533400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3103180" y="-24963"/>
                <a:ext cx="762000" cy="533400"/>
              </a:xfrm>
              <a:prstGeom prst="rect">
                <a:avLst/>
              </a:prstGeom>
              <a:solidFill>
                <a:srgbClr val="FF3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4608786" y="-21021"/>
                <a:ext cx="762000" cy="533400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3846786" y="-21021"/>
                <a:ext cx="762000" cy="533400"/>
              </a:xfrm>
              <a:prstGeom prst="rect">
                <a:avLst/>
              </a:prstGeom>
              <a:solidFill>
                <a:srgbClr val="CC00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5365531" y="-21021"/>
                <a:ext cx="762000" cy="533400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40" name="Rectangle 39"/>
              <p:cNvSpPr/>
              <p:nvPr/>
            </p:nvSpPr>
            <p:spPr>
              <a:xfrm>
                <a:off x="6127531" y="-22335"/>
                <a:ext cx="762000" cy="533400"/>
              </a:xfrm>
              <a:prstGeom prst="rect">
                <a:avLst/>
              </a:prstGeom>
              <a:solidFill>
                <a:srgbClr val="0000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41" name="Rectangle 40"/>
              <p:cNvSpPr/>
              <p:nvPr/>
            </p:nvSpPr>
            <p:spPr>
              <a:xfrm>
                <a:off x="6889531" y="-21021"/>
                <a:ext cx="762000" cy="533400"/>
              </a:xfrm>
              <a:prstGeom prst="rect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42" name="Rectangle 41"/>
              <p:cNvSpPr/>
              <p:nvPr/>
            </p:nvSpPr>
            <p:spPr>
              <a:xfrm>
                <a:off x="2341180" y="-23649"/>
                <a:ext cx="762000" cy="533400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43" name="Rectangle 42"/>
              <p:cNvSpPr/>
              <p:nvPr/>
            </p:nvSpPr>
            <p:spPr>
              <a:xfrm>
                <a:off x="7651531" y="-23649"/>
                <a:ext cx="762000" cy="5334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33" name="Rectangle 32"/>
            <p:cNvSpPr/>
            <p:nvPr/>
          </p:nvSpPr>
          <p:spPr>
            <a:xfrm>
              <a:off x="1568670" y="9197"/>
              <a:ext cx="762000" cy="533400"/>
            </a:xfrm>
            <a:prstGeom prst="rect">
              <a:avLst/>
            </a:prstGeom>
            <a:solidFill>
              <a:srgbClr val="00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44670" y="-7882"/>
              <a:ext cx="762000" cy="5334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75012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" name="TextBox 3071"/>
          <p:cNvSpPr txBox="1"/>
          <p:nvPr/>
        </p:nvSpPr>
        <p:spPr>
          <a:xfrm>
            <a:off x="2542515" y="5149"/>
            <a:ext cx="2110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Natural Vegetation</a:t>
            </a:r>
            <a:endParaRPr lang="en-US" dirty="0"/>
          </a:p>
        </p:txBody>
      </p:sp>
      <p:sp>
        <p:nvSpPr>
          <p:cNvPr id="3073" name="TextBox 3072"/>
          <p:cNvSpPr txBox="1"/>
          <p:nvPr/>
        </p:nvSpPr>
        <p:spPr>
          <a:xfrm>
            <a:off x="4801697" y="10298"/>
            <a:ext cx="2012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Agricultural Land </a:t>
            </a:r>
            <a:endParaRPr lang="en-US" dirty="0"/>
          </a:p>
        </p:txBody>
      </p:sp>
      <p:sp>
        <p:nvSpPr>
          <p:cNvPr id="3076" name="TextBox 3075"/>
          <p:cNvSpPr txBox="1"/>
          <p:nvPr/>
        </p:nvSpPr>
        <p:spPr>
          <a:xfrm>
            <a:off x="7052912" y="0"/>
            <a:ext cx="19715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Impervious Surfaces </a:t>
            </a:r>
            <a:endParaRPr lang="en-US" dirty="0"/>
          </a:p>
        </p:txBody>
      </p:sp>
      <p:grpSp>
        <p:nvGrpSpPr>
          <p:cNvPr id="3081" name="Group 3080"/>
          <p:cNvGrpSpPr/>
          <p:nvPr/>
        </p:nvGrpSpPr>
        <p:grpSpPr>
          <a:xfrm>
            <a:off x="2541350" y="713463"/>
            <a:ext cx="6483111" cy="3248937"/>
            <a:chOff x="152399" y="1143000"/>
            <a:chExt cx="8872060" cy="4367965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3245657" y="1143000"/>
              <a:ext cx="2698041" cy="29509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152399" y="1143000"/>
              <a:ext cx="2720501" cy="29755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2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 rot="10800000">
              <a:off x="6326418" y="1982123"/>
              <a:ext cx="2698041" cy="21118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78" name="Can 3077"/>
            <p:cNvSpPr/>
            <p:nvPr/>
          </p:nvSpPr>
          <p:spPr>
            <a:xfrm>
              <a:off x="4420421" y="3786272"/>
              <a:ext cx="396472" cy="188626"/>
            </a:xfrm>
            <a:prstGeom prst="can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Can 39"/>
            <p:cNvSpPr/>
            <p:nvPr/>
          </p:nvSpPr>
          <p:spPr>
            <a:xfrm>
              <a:off x="4049697" y="1361712"/>
              <a:ext cx="1089959" cy="666991"/>
            </a:xfrm>
            <a:prstGeom prst="can">
              <a:avLst/>
            </a:prstGeom>
            <a:pattFill prst="zigZag">
              <a:fgClr>
                <a:schemeClr val="accent6">
                  <a:lumMod val="50000"/>
                </a:schemeClr>
              </a:fgClr>
              <a:bgClr>
                <a:schemeClr val="bg1"/>
              </a:bgClr>
            </a:patt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Can 44"/>
            <p:cNvSpPr/>
            <p:nvPr/>
          </p:nvSpPr>
          <p:spPr>
            <a:xfrm>
              <a:off x="411146" y="4093982"/>
              <a:ext cx="2351103" cy="1392417"/>
            </a:xfrm>
            <a:prstGeom prst="can">
              <a:avLst/>
            </a:prstGeom>
            <a:noFill/>
            <a:ln w="349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Can 45"/>
            <p:cNvSpPr/>
            <p:nvPr/>
          </p:nvSpPr>
          <p:spPr>
            <a:xfrm>
              <a:off x="3419125" y="4113032"/>
              <a:ext cx="2351103" cy="1392417"/>
            </a:xfrm>
            <a:prstGeom prst="can">
              <a:avLst/>
            </a:prstGeom>
            <a:noFill/>
            <a:ln w="349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Can 46"/>
            <p:cNvSpPr/>
            <p:nvPr/>
          </p:nvSpPr>
          <p:spPr>
            <a:xfrm>
              <a:off x="6499886" y="4118548"/>
              <a:ext cx="2351103" cy="1392417"/>
            </a:xfrm>
            <a:prstGeom prst="can">
              <a:avLst/>
            </a:prstGeom>
            <a:noFill/>
            <a:ln w="349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80" name="TextBox 3079"/>
            <p:cNvSpPr txBox="1"/>
            <p:nvPr/>
          </p:nvSpPr>
          <p:spPr>
            <a:xfrm>
              <a:off x="411147" y="4790190"/>
              <a:ext cx="2351102" cy="4965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Beaker 1</a:t>
              </a:r>
              <a:endParaRPr lang="en-US" dirty="0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3419125" y="4790190"/>
              <a:ext cx="2351102" cy="4965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Beaker 2</a:t>
              </a:r>
              <a:endParaRPr lang="en-US" dirty="0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6499886" y="4790190"/>
              <a:ext cx="2319323" cy="4965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Beaker 3</a:t>
              </a:r>
              <a:endParaRPr lang="en-US" dirty="0"/>
            </a:p>
          </p:txBody>
        </p:sp>
      </p:grpSp>
      <p:sp>
        <p:nvSpPr>
          <p:cNvPr id="3083" name="TextBox 3082"/>
          <p:cNvSpPr txBox="1"/>
          <p:nvPr/>
        </p:nvSpPr>
        <p:spPr>
          <a:xfrm>
            <a:off x="0" y="11058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Atmospheric Nitrogen </a:t>
            </a:r>
            <a:endParaRPr lang="en-US" dirty="0"/>
          </a:p>
        </p:txBody>
      </p:sp>
      <p:sp>
        <p:nvSpPr>
          <p:cNvPr id="57" name="Can 56"/>
          <p:cNvSpPr/>
          <p:nvPr/>
        </p:nvSpPr>
        <p:spPr>
          <a:xfrm>
            <a:off x="3117548" y="876141"/>
            <a:ext cx="796469" cy="496115"/>
          </a:xfrm>
          <a:prstGeom prst="can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8" name="Picture 5" descr="http://www.clipartbest.com/cliparts/ncE/EbE/ncEEbEGEi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31122" y="228571"/>
            <a:ext cx="1169320" cy="1109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085" name="Group 3084"/>
          <p:cNvGrpSpPr/>
          <p:nvPr/>
        </p:nvGrpSpPr>
        <p:grpSpPr>
          <a:xfrm>
            <a:off x="0" y="540768"/>
            <a:ext cx="2414687" cy="3459732"/>
            <a:chOff x="0" y="807468"/>
            <a:chExt cx="2286000" cy="3230666"/>
          </a:xfrm>
        </p:grpSpPr>
        <p:pic>
          <p:nvPicPr>
            <p:cNvPr id="53" name="Picture 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807468"/>
              <a:ext cx="2286000" cy="3230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5" name="Can 54"/>
            <p:cNvSpPr/>
            <p:nvPr/>
          </p:nvSpPr>
          <p:spPr>
            <a:xfrm>
              <a:off x="685800" y="2679556"/>
              <a:ext cx="914400" cy="1132137"/>
            </a:xfrm>
            <a:prstGeom prst="can">
              <a:avLst/>
            </a:prstGeom>
            <a:solidFill>
              <a:srgbClr val="FF0000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086" name="Rectangle 3085"/>
          <p:cNvSpPr/>
          <p:nvPr/>
        </p:nvSpPr>
        <p:spPr>
          <a:xfrm>
            <a:off x="2286000" y="19175"/>
            <a:ext cx="6781800" cy="41718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/>
          <p:cNvSpPr/>
          <p:nvPr/>
        </p:nvSpPr>
        <p:spPr>
          <a:xfrm>
            <a:off x="-8554" y="19174"/>
            <a:ext cx="2294554" cy="41718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7658100" y="1504950"/>
            <a:ext cx="800100" cy="190584"/>
          </a:xfrm>
          <a:custGeom>
            <a:avLst/>
            <a:gdLst>
              <a:gd name="connsiteX0" fmla="*/ 0 w 800100"/>
              <a:gd name="connsiteY0" fmla="*/ 19050 h 190584"/>
              <a:gd name="connsiteX1" fmla="*/ 419100 w 800100"/>
              <a:gd name="connsiteY1" fmla="*/ 190500 h 190584"/>
              <a:gd name="connsiteX2" fmla="*/ 800100 w 800100"/>
              <a:gd name="connsiteY2" fmla="*/ 0 h 190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00100" h="190584">
                <a:moveTo>
                  <a:pt x="0" y="19050"/>
                </a:moveTo>
                <a:cubicBezTo>
                  <a:pt x="142875" y="106362"/>
                  <a:pt x="285750" y="193675"/>
                  <a:pt x="419100" y="190500"/>
                </a:cubicBezTo>
                <a:cubicBezTo>
                  <a:pt x="552450" y="187325"/>
                  <a:pt x="676275" y="93662"/>
                  <a:pt x="800100" y="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04800" y="646331"/>
            <a:ext cx="1676400" cy="16243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580516" y="3924301"/>
            <a:ext cx="2667001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544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42596"/>
            <a:ext cx="9144000" cy="6315403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The</a:t>
            </a:r>
            <a:r>
              <a:rPr lang="en-US" sz="3200" b="1" dirty="0" smtClean="0">
                <a:solidFill>
                  <a:schemeClr val="tx1"/>
                </a:solidFill>
              </a:rPr>
              <a:t> Watershed Game: Day 1</a:t>
            </a:r>
            <a:endParaRPr lang="en-US" sz="3200" b="1" dirty="0">
              <a:solidFill>
                <a:schemeClr val="tx1"/>
              </a:solidFill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-7882" y="-7882"/>
            <a:ext cx="9151882" cy="550479"/>
            <a:chOff x="44670" y="-7882"/>
            <a:chExt cx="9120351" cy="550479"/>
          </a:xfrm>
        </p:grpSpPr>
        <p:sp>
          <p:nvSpPr>
            <p:cNvPr id="4" name="Rectangle 3"/>
            <p:cNvSpPr/>
            <p:nvPr/>
          </p:nvSpPr>
          <p:spPr>
            <a:xfrm>
              <a:off x="806670" y="9197"/>
              <a:ext cx="762000" cy="533400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2330670" y="5255"/>
              <a:ext cx="6834351" cy="537342"/>
              <a:chOff x="2341180" y="-24963"/>
              <a:chExt cx="6834351" cy="537342"/>
            </a:xfrm>
          </p:grpSpPr>
          <p:sp>
            <p:nvSpPr>
              <p:cNvPr id="5" name="Rectangle 4"/>
              <p:cNvSpPr/>
              <p:nvPr/>
            </p:nvSpPr>
            <p:spPr>
              <a:xfrm>
                <a:off x="8413531" y="-21021"/>
                <a:ext cx="762000" cy="533400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6" name="Rectangle 5"/>
              <p:cNvSpPr/>
              <p:nvPr/>
            </p:nvSpPr>
            <p:spPr>
              <a:xfrm>
                <a:off x="3103180" y="-24963"/>
                <a:ext cx="762000" cy="533400"/>
              </a:xfrm>
              <a:prstGeom prst="rect">
                <a:avLst/>
              </a:prstGeom>
              <a:solidFill>
                <a:srgbClr val="FF3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4608786" y="-21021"/>
                <a:ext cx="762000" cy="533400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3846786" y="-21021"/>
                <a:ext cx="762000" cy="533400"/>
              </a:xfrm>
              <a:prstGeom prst="rect">
                <a:avLst/>
              </a:prstGeom>
              <a:solidFill>
                <a:srgbClr val="CC00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5365531" y="-21021"/>
                <a:ext cx="762000" cy="533400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6127531" y="-22335"/>
                <a:ext cx="762000" cy="533400"/>
              </a:xfrm>
              <a:prstGeom prst="rect">
                <a:avLst/>
              </a:prstGeom>
              <a:solidFill>
                <a:srgbClr val="0000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6889531" y="-21021"/>
                <a:ext cx="762000" cy="533400"/>
              </a:xfrm>
              <a:prstGeom prst="rect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2341180" y="-23649"/>
                <a:ext cx="762000" cy="533400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7651531" y="-23649"/>
                <a:ext cx="762000" cy="5334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5" name="Rectangle 14"/>
            <p:cNvSpPr/>
            <p:nvPr/>
          </p:nvSpPr>
          <p:spPr>
            <a:xfrm>
              <a:off x="1568670" y="9197"/>
              <a:ext cx="762000" cy="533400"/>
            </a:xfrm>
            <a:prstGeom prst="rect">
              <a:avLst/>
            </a:prstGeom>
            <a:solidFill>
              <a:srgbClr val="00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4670" y="-7882"/>
              <a:ext cx="762000" cy="5334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591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42596"/>
            <a:ext cx="9144000" cy="6315403"/>
          </a:xfrm>
        </p:spPr>
        <p:txBody>
          <a:bodyPr anchor="t">
            <a:normAutofit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What is a watershed?</a:t>
            </a:r>
            <a:endParaRPr lang="en-US" sz="3200" b="1" dirty="0">
              <a:solidFill>
                <a:schemeClr val="tx1"/>
              </a:solidFill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-7882" y="-7882"/>
            <a:ext cx="9151882" cy="550479"/>
            <a:chOff x="44670" y="-7882"/>
            <a:chExt cx="9120351" cy="550479"/>
          </a:xfrm>
        </p:grpSpPr>
        <p:sp>
          <p:nvSpPr>
            <p:cNvPr id="4" name="Rectangle 3"/>
            <p:cNvSpPr/>
            <p:nvPr/>
          </p:nvSpPr>
          <p:spPr>
            <a:xfrm>
              <a:off x="806670" y="9197"/>
              <a:ext cx="762000" cy="533400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2330670" y="5255"/>
              <a:ext cx="6834351" cy="537342"/>
              <a:chOff x="2341180" y="-24963"/>
              <a:chExt cx="6834351" cy="537342"/>
            </a:xfrm>
          </p:grpSpPr>
          <p:sp>
            <p:nvSpPr>
              <p:cNvPr id="5" name="Rectangle 4"/>
              <p:cNvSpPr/>
              <p:nvPr/>
            </p:nvSpPr>
            <p:spPr>
              <a:xfrm>
                <a:off x="8413531" y="-21021"/>
                <a:ext cx="762000" cy="533400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6" name="Rectangle 5"/>
              <p:cNvSpPr/>
              <p:nvPr/>
            </p:nvSpPr>
            <p:spPr>
              <a:xfrm>
                <a:off x="3103180" y="-24963"/>
                <a:ext cx="762000" cy="533400"/>
              </a:xfrm>
              <a:prstGeom prst="rect">
                <a:avLst/>
              </a:prstGeom>
              <a:solidFill>
                <a:srgbClr val="FF3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4608786" y="-21021"/>
                <a:ext cx="762000" cy="533400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3846786" y="-21021"/>
                <a:ext cx="762000" cy="533400"/>
              </a:xfrm>
              <a:prstGeom prst="rect">
                <a:avLst/>
              </a:prstGeom>
              <a:solidFill>
                <a:srgbClr val="CC00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5365531" y="-21021"/>
                <a:ext cx="762000" cy="533400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6127531" y="-22335"/>
                <a:ext cx="762000" cy="533400"/>
              </a:xfrm>
              <a:prstGeom prst="rect">
                <a:avLst/>
              </a:prstGeom>
              <a:solidFill>
                <a:srgbClr val="0000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6889531" y="-21021"/>
                <a:ext cx="762000" cy="533400"/>
              </a:xfrm>
              <a:prstGeom prst="rect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2341180" y="-23649"/>
                <a:ext cx="762000" cy="533400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7651531" y="-23649"/>
                <a:ext cx="762000" cy="5334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5" name="Rectangle 14"/>
            <p:cNvSpPr/>
            <p:nvPr/>
          </p:nvSpPr>
          <p:spPr>
            <a:xfrm>
              <a:off x="1568670" y="9197"/>
              <a:ext cx="762000" cy="533400"/>
            </a:xfrm>
            <a:prstGeom prst="rect">
              <a:avLst/>
            </a:prstGeom>
            <a:solidFill>
              <a:srgbClr val="00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4670" y="-7882"/>
              <a:ext cx="762000" cy="5334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</p:grpSp>
      <p:pic>
        <p:nvPicPr>
          <p:cNvPr id="18" name="Picture 2" descr="https://img.clipartfest.com/0496e731995cd68a5afa5fe279bf70a1_can20clipart-cute-watering-can-clipart_5473-3907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411285">
            <a:off x="5395947" y="1193417"/>
            <a:ext cx="2908298" cy="2076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/>
          <p:cNvSpPr/>
          <p:nvPr/>
        </p:nvSpPr>
        <p:spPr>
          <a:xfrm>
            <a:off x="533400" y="4763814"/>
            <a:ext cx="2134938" cy="20574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2644690" y="4787462"/>
            <a:ext cx="2134938" cy="2057400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1680351" y="3276600"/>
            <a:ext cx="2134938" cy="2057400"/>
          </a:xfrm>
          <a:prstGeom prst="ellipse">
            <a:avLst/>
          </a:prstGeom>
          <a:solidFill>
            <a:srgbClr val="006600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C:\Users\swilliamson\AppData\Local\Microsoft\Windows\Temporary Internet Files\Content.IE5\KW61RBV0\raindrops_cutie_mark_by_rildraw-d4ipzxg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31326" y="2158583"/>
            <a:ext cx="998854" cy="1542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533400" y="5486400"/>
            <a:ext cx="2111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Your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692175" y="4120634"/>
            <a:ext cx="2111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Dough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656514" y="5486400"/>
            <a:ext cx="2111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Molding 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5082856" y="4115379"/>
            <a:ext cx="401382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What do you notice about the flow direction of water over your land (playdough) molding?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60611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42596"/>
            <a:ext cx="9144000" cy="6315403"/>
          </a:xfrm>
        </p:spPr>
        <p:txBody>
          <a:bodyPr anchor="t">
            <a:normAutofit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What is a watershed?</a:t>
            </a:r>
            <a:endParaRPr lang="en-US" sz="3200" b="1" dirty="0">
              <a:solidFill>
                <a:schemeClr val="tx1"/>
              </a:solidFill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-7882" y="-7882"/>
            <a:ext cx="9151882" cy="550479"/>
            <a:chOff x="44670" y="-7882"/>
            <a:chExt cx="9120351" cy="550479"/>
          </a:xfrm>
        </p:grpSpPr>
        <p:sp>
          <p:nvSpPr>
            <p:cNvPr id="4" name="Rectangle 3"/>
            <p:cNvSpPr/>
            <p:nvPr/>
          </p:nvSpPr>
          <p:spPr>
            <a:xfrm>
              <a:off x="806670" y="9197"/>
              <a:ext cx="762000" cy="533400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2330670" y="5255"/>
              <a:ext cx="6834351" cy="537342"/>
              <a:chOff x="2341180" y="-24963"/>
              <a:chExt cx="6834351" cy="537342"/>
            </a:xfrm>
          </p:grpSpPr>
          <p:sp>
            <p:nvSpPr>
              <p:cNvPr id="5" name="Rectangle 4"/>
              <p:cNvSpPr/>
              <p:nvPr/>
            </p:nvSpPr>
            <p:spPr>
              <a:xfrm>
                <a:off x="8413531" y="-21021"/>
                <a:ext cx="762000" cy="533400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6" name="Rectangle 5"/>
              <p:cNvSpPr/>
              <p:nvPr/>
            </p:nvSpPr>
            <p:spPr>
              <a:xfrm>
                <a:off x="3103180" y="-24963"/>
                <a:ext cx="762000" cy="533400"/>
              </a:xfrm>
              <a:prstGeom prst="rect">
                <a:avLst/>
              </a:prstGeom>
              <a:solidFill>
                <a:srgbClr val="FF3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4608786" y="-21021"/>
                <a:ext cx="762000" cy="533400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3846786" y="-21021"/>
                <a:ext cx="762000" cy="533400"/>
              </a:xfrm>
              <a:prstGeom prst="rect">
                <a:avLst/>
              </a:prstGeom>
              <a:solidFill>
                <a:srgbClr val="CC00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5365531" y="-21021"/>
                <a:ext cx="762000" cy="533400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6127531" y="-22335"/>
                <a:ext cx="762000" cy="533400"/>
              </a:xfrm>
              <a:prstGeom prst="rect">
                <a:avLst/>
              </a:prstGeom>
              <a:solidFill>
                <a:srgbClr val="0000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6889531" y="-21021"/>
                <a:ext cx="762000" cy="533400"/>
              </a:xfrm>
              <a:prstGeom prst="rect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2341180" y="-23649"/>
                <a:ext cx="762000" cy="533400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7651531" y="-23649"/>
                <a:ext cx="762000" cy="5334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5" name="Rectangle 14"/>
            <p:cNvSpPr/>
            <p:nvPr/>
          </p:nvSpPr>
          <p:spPr>
            <a:xfrm>
              <a:off x="1568670" y="9197"/>
              <a:ext cx="762000" cy="533400"/>
            </a:xfrm>
            <a:prstGeom prst="rect">
              <a:avLst/>
            </a:prstGeom>
            <a:solidFill>
              <a:srgbClr val="00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4670" y="-7882"/>
              <a:ext cx="762000" cy="5334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</p:grpSp>
      <p:pic>
        <p:nvPicPr>
          <p:cNvPr id="3" name="Picture 2" descr="watershed sept 21 - Google Chrome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61090" y="1371599"/>
            <a:ext cx="6882426" cy="4040363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361090" y="5562600"/>
            <a:ext cx="68824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Watershed Boundary (Catchment Area): an area of the earth’s surface in which all the water that is caught in this area drains to the same point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757446" y="5134963"/>
            <a:ext cx="45640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200" dirty="0">
                <a:solidFill>
                  <a:prstClr val="black"/>
                </a:solidFill>
                <a:latin typeface="Calibri"/>
              </a:rPr>
              <a:t>(http://www.cacaponinstitute.org/Watershed/What_Watershed.html)</a:t>
            </a:r>
          </a:p>
        </p:txBody>
      </p:sp>
    </p:spTree>
    <p:extLst>
      <p:ext uri="{BB962C8B-B14F-4D97-AF65-F5344CB8AC3E}">
        <p14:creationId xmlns:p14="http://schemas.microsoft.com/office/powerpoint/2010/main" val="322628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42596"/>
            <a:ext cx="9144000" cy="6315403"/>
          </a:xfrm>
        </p:spPr>
        <p:txBody>
          <a:bodyPr anchor="t">
            <a:normAutofit/>
          </a:bodyPr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Watershed Runoff and Infiltration</a:t>
            </a:r>
            <a:endParaRPr lang="en-US" sz="3200" b="1" dirty="0">
              <a:solidFill>
                <a:schemeClr val="tx1"/>
              </a:solidFill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-7882" y="-7882"/>
            <a:ext cx="9151882" cy="550479"/>
            <a:chOff x="44670" y="-7882"/>
            <a:chExt cx="9120351" cy="550479"/>
          </a:xfrm>
        </p:grpSpPr>
        <p:sp>
          <p:nvSpPr>
            <p:cNvPr id="4" name="Rectangle 3"/>
            <p:cNvSpPr/>
            <p:nvPr/>
          </p:nvSpPr>
          <p:spPr>
            <a:xfrm>
              <a:off x="806670" y="9197"/>
              <a:ext cx="762000" cy="533400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2330670" y="5255"/>
              <a:ext cx="6834351" cy="537342"/>
              <a:chOff x="2341180" y="-24963"/>
              <a:chExt cx="6834351" cy="537342"/>
            </a:xfrm>
          </p:grpSpPr>
          <p:sp>
            <p:nvSpPr>
              <p:cNvPr id="5" name="Rectangle 4"/>
              <p:cNvSpPr/>
              <p:nvPr/>
            </p:nvSpPr>
            <p:spPr>
              <a:xfrm>
                <a:off x="8413531" y="-21021"/>
                <a:ext cx="762000" cy="533400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6" name="Rectangle 5"/>
              <p:cNvSpPr/>
              <p:nvPr/>
            </p:nvSpPr>
            <p:spPr>
              <a:xfrm>
                <a:off x="3103180" y="-24963"/>
                <a:ext cx="762000" cy="533400"/>
              </a:xfrm>
              <a:prstGeom prst="rect">
                <a:avLst/>
              </a:prstGeom>
              <a:solidFill>
                <a:srgbClr val="FF3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4608786" y="-21021"/>
                <a:ext cx="762000" cy="533400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3846786" y="-21021"/>
                <a:ext cx="762000" cy="533400"/>
              </a:xfrm>
              <a:prstGeom prst="rect">
                <a:avLst/>
              </a:prstGeom>
              <a:solidFill>
                <a:srgbClr val="CC00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5365531" y="-21021"/>
                <a:ext cx="762000" cy="533400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6127531" y="-22335"/>
                <a:ext cx="762000" cy="533400"/>
              </a:xfrm>
              <a:prstGeom prst="rect">
                <a:avLst/>
              </a:prstGeom>
              <a:solidFill>
                <a:srgbClr val="0000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6889531" y="-21021"/>
                <a:ext cx="762000" cy="533400"/>
              </a:xfrm>
              <a:prstGeom prst="rect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2341180" y="-23649"/>
                <a:ext cx="762000" cy="533400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7651531" y="-23649"/>
                <a:ext cx="762000" cy="5334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5" name="Rectangle 14"/>
            <p:cNvSpPr/>
            <p:nvPr/>
          </p:nvSpPr>
          <p:spPr>
            <a:xfrm>
              <a:off x="1568670" y="9197"/>
              <a:ext cx="762000" cy="533400"/>
            </a:xfrm>
            <a:prstGeom prst="rect">
              <a:avLst/>
            </a:prstGeom>
            <a:solidFill>
              <a:srgbClr val="00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4670" y="-7882"/>
              <a:ext cx="762000" cy="5334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5226256" y="1226403"/>
            <a:ext cx="39177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As water flows from land to nearby river or stream…..</a:t>
            </a:r>
            <a:endParaRPr lang="en-US" sz="2400" dirty="0"/>
          </a:p>
        </p:txBody>
      </p:sp>
      <p:pic>
        <p:nvPicPr>
          <p:cNvPr id="18" name="Picture 17" descr="watershed sept 21 - Google Chrome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3459" y="3964877"/>
            <a:ext cx="4908331" cy="2893123"/>
          </a:xfrm>
          <a:prstGeom prst="rect">
            <a:avLst/>
          </a:prstGeom>
        </p:spPr>
      </p:pic>
      <p:pic>
        <p:nvPicPr>
          <p:cNvPr id="19" name="Picture 18" descr="watershed sept 21 - Google Chrome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7924" y="1167382"/>
            <a:ext cx="4908332" cy="2454166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17924" y="3326182"/>
            <a:ext cx="48938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200" dirty="0">
                <a:solidFill>
                  <a:prstClr val="black"/>
                </a:solidFill>
                <a:latin typeface="Calibri"/>
              </a:rPr>
              <a:t>(http://www.cacaponinstitute.org/Watershed/What_Watershed.html)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03459" y="6600154"/>
            <a:ext cx="49082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200" dirty="0">
                <a:solidFill>
                  <a:prstClr val="black"/>
                </a:solidFill>
                <a:latin typeface="Calibri"/>
              </a:rPr>
              <a:t>(http://www.cacaponinstitute.org/Watershed/What_Watershed.html)</a:t>
            </a:r>
          </a:p>
        </p:txBody>
      </p:sp>
      <p:sp>
        <p:nvSpPr>
          <p:cNvPr id="22" name="Down Arrow 21"/>
          <p:cNvSpPr/>
          <p:nvPr/>
        </p:nvSpPr>
        <p:spPr>
          <a:xfrm rot="19179067">
            <a:off x="2439378" y="1068415"/>
            <a:ext cx="522413" cy="1124743"/>
          </a:xfrm>
          <a:prstGeom prst="downArrow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Down Arrow 22"/>
          <p:cNvSpPr/>
          <p:nvPr/>
        </p:nvSpPr>
        <p:spPr>
          <a:xfrm>
            <a:off x="2137412" y="4800600"/>
            <a:ext cx="634678" cy="1295400"/>
          </a:xfrm>
          <a:prstGeom prst="downArrow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326101" y="2394465"/>
            <a:ext cx="38178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It will carry “stuff”  from the land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5326101" y="4261945"/>
            <a:ext cx="38178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Some of that water and “stuff” may infiltrate soils and enter into groundwater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60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/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42596"/>
            <a:ext cx="9144000" cy="6315403"/>
          </a:xfrm>
        </p:spPr>
        <p:txBody>
          <a:bodyPr anchor="t">
            <a:normAutofit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Ecosystem Response</a:t>
            </a:r>
            <a:endParaRPr lang="en-US" sz="3200" b="1" dirty="0">
              <a:solidFill>
                <a:schemeClr val="tx1"/>
              </a:solidFill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-7882" y="-7882"/>
            <a:ext cx="9151882" cy="550479"/>
            <a:chOff x="44670" y="-7882"/>
            <a:chExt cx="9120351" cy="550479"/>
          </a:xfrm>
        </p:grpSpPr>
        <p:sp>
          <p:nvSpPr>
            <p:cNvPr id="4" name="Rectangle 3"/>
            <p:cNvSpPr/>
            <p:nvPr/>
          </p:nvSpPr>
          <p:spPr>
            <a:xfrm>
              <a:off x="806670" y="9197"/>
              <a:ext cx="762000" cy="533400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2330670" y="5255"/>
              <a:ext cx="6834351" cy="537342"/>
              <a:chOff x="2341180" y="-24963"/>
              <a:chExt cx="6834351" cy="537342"/>
            </a:xfrm>
          </p:grpSpPr>
          <p:sp>
            <p:nvSpPr>
              <p:cNvPr id="5" name="Rectangle 4"/>
              <p:cNvSpPr/>
              <p:nvPr/>
            </p:nvSpPr>
            <p:spPr>
              <a:xfrm>
                <a:off x="8413531" y="-21021"/>
                <a:ext cx="762000" cy="533400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6" name="Rectangle 5"/>
              <p:cNvSpPr/>
              <p:nvPr/>
            </p:nvSpPr>
            <p:spPr>
              <a:xfrm>
                <a:off x="3103180" y="-24963"/>
                <a:ext cx="762000" cy="533400"/>
              </a:xfrm>
              <a:prstGeom prst="rect">
                <a:avLst/>
              </a:prstGeom>
              <a:solidFill>
                <a:srgbClr val="FF3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4608786" y="-21021"/>
                <a:ext cx="762000" cy="533400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3846786" y="-21021"/>
                <a:ext cx="762000" cy="533400"/>
              </a:xfrm>
              <a:prstGeom prst="rect">
                <a:avLst/>
              </a:prstGeom>
              <a:solidFill>
                <a:srgbClr val="CC00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5365531" y="-21021"/>
                <a:ext cx="762000" cy="533400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6127531" y="-22335"/>
                <a:ext cx="762000" cy="533400"/>
              </a:xfrm>
              <a:prstGeom prst="rect">
                <a:avLst/>
              </a:prstGeom>
              <a:solidFill>
                <a:srgbClr val="0000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6889531" y="-21021"/>
                <a:ext cx="762000" cy="533400"/>
              </a:xfrm>
              <a:prstGeom prst="rect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2341180" y="-23649"/>
                <a:ext cx="762000" cy="533400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7651531" y="-23649"/>
                <a:ext cx="762000" cy="5334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5" name="Rectangle 14"/>
            <p:cNvSpPr/>
            <p:nvPr/>
          </p:nvSpPr>
          <p:spPr>
            <a:xfrm>
              <a:off x="1568670" y="9197"/>
              <a:ext cx="762000" cy="533400"/>
            </a:xfrm>
            <a:prstGeom prst="rect">
              <a:avLst/>
            </a:prstGeom>
            <a:solidFill>
              <a:srgbClr val="00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4670" y="-7882"/>
              <a:ext cx="762000" cy="5334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</p:grpSp>
      <p:pic>
        <p:nvPicPr>
          <p:cNvPr id="18" name="Picture 17" descr="watershed sept 21 - Google Chrome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221828"/>
            <a:ext cx="4286417" cy="251636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903704" y="3124200"/>
            <a:ext cx="382317" cy="304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/>
          <p:cNvCxnSpPr/>
          <p:nvPr/>
        </p:nvCxnSpPr>
        <p:spPr>
          <a:xfrm>
            <a:off x="1903704" y="3124200"/>
            <a:ext cx="7011696" cy="457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1903704" y="3429000"/>
            <a:ext cx="2896896" cy="3200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4800600" y="1303329"/>
            <a:ext cx="381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How might what is running off of the land impact what is living in the water?</a:t>
            </a:r>
            <a:endParaRPr lang="en-US" sz="2400" dirty="0"/>
          </a:p>
        </p:txBody>
      </p:sp>
      <p:sp>
        <p:nvSpPr>
          <p:cNvPr id="26" name="TextBox 25"/>
          <p:cNvSpPr txBox="1"/>
          <p:nvPr/>
        </p:nvSpPr>
        <p:spPr>
          <a:xfrm>
            <a:off x="5310" y="4429035"/>
            <a:ext cx="47952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What may be in the water?</a:t>
            </a:r>
            <a:endParaRPr lang="en-US" sz="2400" dirty="0"/>
          </a:p>
        </p:txBody>
      </p:sp>
      <p:sp>
        <p:nvSpPr>
          <p:cNvPr id="28" name="TextBox 27"/>
          <p:cNvSpPr txBox="1"/>
          <p:nvPr/>
        </p:nvSpPr>
        <p:spPr>
          <a:xfrm>
            <a:off x="-52288" y="3476581"/>
            <a:ext cx="42942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100" dirty="0">
                <a:solidFill>
                  <a:prstClr val="black"/>
                </a:solidFill>
                <a:latin typeface="Calibri"/>
              </a:rPr>
              <a:t>(http://www.cacaponinstitute.org/Watershed/What_Watershed.html)</a:t>
            </a:r>
          </a:p>
        </p:txBody>
      </p:sp>
      <p:pic>
        <p:nvPicPr>
          <p:cNvPr id="31" name="Picture 4" descr="C:\Users\swilliamson\AppData\Local\Microsoft\Windows\Temporary Internet Files\Content.IE5\45N5986F\grass_strands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00600" y="5262185"/>
            <a:ext cx="1633076" cy="137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C:\Users\swilliamson\AppData\Local\Microsoft\Windows\Temporary Internet Files\Content.IE5\45N5986F\grass_strands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33558" y="5238537"/>
            <a:ext cx="1633076" cy="137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C:\Users\swilliamson\AppData\Local\Microsoft\Windows\Temporary Internet Files\Content.IE5\45N5986F\grass_strands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05345" y="5251675"/>
            <a:ext cx="1633076" cy="1377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https://s-media-cache-ak0.pinimg.com/564x/e8/35/44/e83544f1a6446517df33561d471c49d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79232" y="3659380"/>
            <a:ext cx="1534081" cy="1000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swilliamson\AppData\Local\Microsoft\Windows\Temporary Internet Files\Content.IE5\ARGDXGAI\fish_-_cartoon_01[1]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64091" y="4808447"/>
            <a:ext cx="1515265" cy="907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swilliamson\AppData\Local\Microsoft\Windows\Temporary Internet Files\Content.IE5\WG3K5N0I\Images_PLANKTON_(12)[1]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79356" y="3821214"/>
            <a:ext cx="703152" cy="871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4800600" y="3581400"/>
            <a:ext cx="4114800" cy="3048000"/>
          </a:xfrm>
          <a:prstGeom prst="rect">
            <a:avLst/>
          </a:prstGeom>
          <a:solidFill>
            <a:srgbClr val="00B0F0">
              <a:alpha val="43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62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42596"/>
            <a:ext cx="9144000" cy="6315403"/>
          </a:xfrm>
        </p:spPr>
        <p:txBody>
          <a:bodyPr anchor="t">
            <a:normAutofit/>
          </a:bodyPr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Ecosystem Response</a:t>
            </a:r>
            <a:endParaRPr lang="en-US" sz="3200" b="1" dirty="0">
              <a:solidFill>
                <a:schemeClr val="tx1"/>
              </a:solidFill>
            </a:endParaRPr>
          </a:p>
        </p:txBody>
      </p:sp>
      <p:pic>
        <p:nvPicPr>
          <p:cNvPr id="4098" name="Picture 2" descr="http://earthguide.ucsd.edu/events/TeacherTECH_2005/equation_photosynthesis.gif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0647" b="42318"/>
          <a:stretch/>
        </p:blipFill>
        <p:spPr bwMode="auto">
          <a:xfrm>
            <a:off x="5173666" y="3124758"/>
            <a:ext cx="3894134" cy="861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https://s-media-cache-ak0.pinimg.com/564x/e8/35/44/e83544f1a6446517df33561d471c49d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222" y="1229710"/>
            <a:ext cx="5041051" cy="313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roup 16"/>
          <p:cNvGrpSpPr/>
          <p:nvPr/>
        </p:nvGrpSpPr>
        <p:grpSpPr>
          <a:xfrm>
            <a:off x="-7882" y="-7882"/>
            <a:ext cx="9151882" cy="550479"/>
            <a:chOff x="44670" y="-7882"/>
            <a:chExt cx="9120351" cy="550479"/>
          </a:xfrm>
        </p:grpSpPr>
        <p:sp>
          <p:nvSpPr>
            <p:cNvPr id="4" name="Rectangle 3"/>
            <p:cNvSpPr/>
            <p:nvPr/>
          </p:nvSpPr>
          <p:spPr>
            <a:xfrm>
              <a:off x="806670" y="9197"/>
              <a:ext cx="762000" cy="533400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2330670" y="5255"/>
              <a:ext cx="6834351" cy="537342"/>
              <a:chOff x="2341180" y="-24963"/>
              <a:chExt cx="6834351" cy="537342"/>
            </a:xfrm>
          </p:grpSpPr>
          <p:sp>
            <p:nvSpPr>
              <p:cNvPr id="5" name="Rectangle 4"/>
              <p:cNvSpPr/>
              <p:nvPr/>
            </p:nvSpPr>
            <p:spPr>
              <a:xfrm>
                <a:off x="8413531" y="-21021"/>
                <a:ext cx="762000" cy="533400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6" name="Rectangle 5"/>
              <p:cNvSpPr/>
              <p:nvPr/>
            </p:nvSpPr>
            <p:spPr>
              <a:xfrm>
                <a:off x="3103180" y="-24963"/>
                <a:ext cx="762000" cy="533400"/>
              </a:xfrm>
              <a:prstGeom prst="rect">
                <a:avLst/>
              </a:prstGeom>
              <a:solidFill>
                <a:srgbClr val="FF3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4608786" y="-21021"/>
                <a:ext cx="762000" cy="533400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3846786" y="-21021"/>
                <a:ext cx="762000" cy="533400"/>
              </a:xfrm>
              <a:prstGeom prst="rect">
                <a:avLst/>
              </a:prstGeom>
              <a:solidFill>
                <a:srgbClr val="CC00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5365531" y="-21021"/>
                <a:ext cx="762000" cy="533400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6127531" y="-22335"/>
                <a:ext cx="762000" cy="533400"/>
              </a:xfrm>
              <a:prstGeom prst="rect">
                <a:avLst/>
              </a:prstGeom>
              <a:solidFill>
                <a:srgbClr val="0000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6889531" y="-21021"/>
                <a:ext cx="762000" cy="533400"/>
              </a:xfrm>
              <a:prstGeom prst="rect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2341180" y="-23649"/>
                <a:ext cx="762000" cy="533400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7651531" y="-23649"/>
                <a:ext cx="762000" cy="5334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5" name="Rectangle 14"/>
            <p:cNvSpPr/>
            <p:nvPr/>
          </p:nvSpPr>
          <p:spPr>
            <a:xfrm>
              <a:off x="1568670" y="9197"/>
              <a:ext cx="762000" cy="533400"/>
            </a:xfrm>
            <a:prstGeom prst="rect">
              <a:avLst/>
            </a:prstGeom>
            <a:solidFill>
              <a:srgbClr val="00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4670" y="-7882"/>
              <a:ext cx="762000" cy="5334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5014109" y="1208690"/>
            <a:ext cx="41298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2400" dirty="0" smtClean="0"/>
              <a:t>Tiny Marine </a:t>
            </a:r>
            <a:r>
              <a:rPr lang="en-US" sz="2400" b="1" dirty="0" smtClean="0">
                <a:solidFill>
                  <a:srgbClr val="006600"/>
                </a:solidFill>
              </a:rPr>
              <a:t>Plants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sz="2400" dirty="0" smtClean="0"/>
              <a:t>Photosynthesize</a:t>
            </a:r>
            <a:endParaRPr lang="en-US" sz="2400" dirty="0"/>
          </a:p>
        </p:txBody>
      </p:sp>
      <p:sp>
        <p:nvSpPr>
          <p:cNvPr id="23" name="Down Arrow 22"/>
          <p:cNvSpPr/>
          <p:nvPr/>
        </p:nvSpPr>
        <p:spPr>
          <a:xfrm>
            <a:off x="7046522" y="2214062"/>
            <a:ext cx="371784" cy="583268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Explosion 1 24"/>
          <p:cNvSpPr/>
          <p:nvPr/>
        </p:nvSpPr>
        <p:spPr>
          <a:xfrm>
            <a:off x="6303242" y="2935446"/>
            <a:ext cx="1115063" cy="1429504"/>
          </a:xfrm>
          <a:prstGeom prst="irregularSeal1">
            <a:avLst/>
          </a:prstGeom>
          <a:noFill/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1208690"/>
            <a:ext cx="9144000" cy="5638800"/>
          </a:xfrm>
          <a:prstGeom prst="rect">
            <a:avLst/>
          </a:prstGeom>
          <a:solidFill>
            <a:srgbClr val="00B0F0">
              <a:alpha val="43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778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Explosion 1 19"/>
          <p:cNvSpPr/>
          <p:nvPr/>
        </p:nvSpPr>
        <p:spPr>
          <a:xfrm>
            <a:off x="756752" y="990600"/>
            <a:ext cx="2498823" cy="1973967"/>
          </a:xfrm>
          <a:prstGeom prst="irregularSeal1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7882" y="508439"/>
            <a:ext cx="9151882" cy="863161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Estuarine Response</a:t>
            </a:r>
            <a:endParaRPr lang="en-US" sz="3200" b="1" dirty="0"/>
          </a:p>
        </p:txBody>
      </p:sp>
      <p:grpSp>
        <p:nvGrpSpPr>
          <p:cNvPr id="4" name="Group 3"/>
          <p:cNvGrpSpPr/>
          <p:nvPr/>
        </p:nvGrpSpPr>
        <p:grpSpPr>
          <a:xfrm>
            <a:off x="-7882" y="-24961"/>
            <a:ext cx="9151882" cy="550479"/>
            <a:chOff x="44670" y="-7882"/>
            <a:chExt cx="9120351" cy="550479"/>
          </a:xfrm>
        </p:grpSpPr>
        <p:sp>
          <p:nvSpPr>
            <p:cNvPr id="5" name="Rectangle 4"/>
            <p:cNvSpPr/>
            <p:nvPr/>
          </p:nvSpPr>
          <p:spPr>
            <a:xfrm>
              <a:off x="806670" y="9197"/>
              <a:ext cx="762000" cy="533400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2330670" y="5255"/>
              <a:ext cx="6834351" cy="537342"/>
              <a:chOff x="2341180" y="-24963"/>
              <a:chExt cx="6834351" cy="537342"/>
            </a:xfrm>
          </p:grpSpPr>
          <p:sp>
            <p:nvSpPr>
              <p:cNvPr id="9" name="Rectangle 8"/>
              <p:cNvSpPr/>
              <p:nvPr/>
            </p:nvSpPr>
            <p:spPr>
              <a:xfrm>
                <a:off x="8413531" y="-21021"/>
                <a:ext cx="762000" cy="533400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3103180" y="-24963"/>
                <a:ext cx="762000" cy="533400"/>
              </a:xfrm>
              <a:prstGeom prst="rect">
                <a:avLst/>
              </a:prstGeom>
              <a:solidFill>
                <a:srgbClr val="FF3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4608786" y="-21021"/>
                <a:ext cx="762000" cy="533400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3846786" y="-21021"/>
                <a:ext cx="762000" cy="533400"/>
              </a:xfrm>
              <a:prstGeom prst="rect">
                <a:avLst/>
              </a:prstGeom>
              <a:solidFill>
                <a:srgbClr val="CC00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5365531" y="-21021"/>
                <a:ext cx="762000" cy="533400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6127531" y="-22335"/>
                <a:ext cx="762000" cy="533400"/>
              </a:xfrm>
              <a:prstGeom prst="rect">
                <a:avLst/>
              </a:prstGeom>
              <a:solidFill>
                <a:srgbClr val="0000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6889531" y="-21021"/>
                <a:ext cx="762000" cy="533400"/>
              </a:xfrm>
              <a:prstGeom prst="rect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2341180" y="-23649"/>
                <a:ext cx="762000" cy="533400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7651531" y="-23649"/>
                <a:ext cx="762000" cy="5334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" name="Rectangle 6"/>
            <p:cNvSpPr/>
            <p:nvPr/>
          </p:nvSpPr>
          <p:spPr>
            <a:xfrm>
              <a:off x="1568670" y="9197"/>
              <a:ext cx="762000" cy="533400"/>
            </a:xfrm>
            <a:prstGeom prst="rect">
              <a:avLst/>
            </a:prstGeom>
            <a:solidFill>
              <a:srgbClr val="00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44670" y="-7882"/>
              <a:ext cx="762000" cy="5334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050" name="Picture 2" descr="https://s-media-cache-ak0.pinimg.com/564x/e8/35/44/e83544f1a6446517df33561d471c49d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2624" y="3944233"/>
            <a:ext cx="4026794" cy="2272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1359150" y="1729288"/>
            <a:ext cx="10641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Nutrients</a:t>
            </a:r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-7882" y="3944233"/>
            <a:ext cx="4405189" cy="2918910"/>
          </a:xfrm>
          <a:prstGeom prst="rect">
            <a:avLst/>
          </a:prstGeom>
          <a:solidFill>
            <a:srgbClr val="00B0F0">
              <a:alpha val="43000"/>
            </a:srgbClr>
          </a:solidFill>
          <a:ln w="26425" cap="flat" cmpd="sng" algn="ctr">
            <a:solidFill>
              <a:srgbClr val="292934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Down Arrow 2"/>
          <p:cNvSpPr/>
          <p:nvPr/>
        </p:nvSpPr>
        <p:spPr>
          <a:xfrm>
            <a:off x="1880400" y="2964567"/>
            <a:ext cx="291008" cy="822434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Down Arrow 29"/>
          <p:cNvSpPr/>
          <p:nvPr/>
        </p:nvSpPr>
        <p:spPr>
          <a:xfrm rot="16200000">
            <a:off x="4970355" y="3839210"/>
            <a:ext cx="382986" cy="1082594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7" name="Picture 3" descr="C:\Users\swilliamson\AppData\Local\Microsoft\Windows\Temporary Internet Files\Content.IE5\ARGDXGAI\White_square_with_question_mark[1]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49601" y="2279311"/>
            <a:ext cx="2979075" cy="3937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408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42597"/>
            <a:ext cx="9144000" cy="990600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chemeClr val="tx1"/>
                </a:solidFill>
              </a:rPr>
              <a:t>The Influence of Land Use/ Land Cover 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95400"/>
            <a:ext cx="9144000" cy="5562600"/>
          </a:xfrm>
        </p:spPr>
        <p:txBody>
          <a:bodyPr/>
          <a:lstStyle/>
          <a:p>
            <a:r>
              <a:rPr lang="en-US" dirty="0" smtClean="0"/>
              <a:t>What are some common land use types within watersheds?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How might these different land use types influence nutrient input?</a:t>
            </a:r>
            <a:endParaRPr lang="en-US" dirty="0"/>
          </a:p>
        </p:txBody>
      </p:sp>
      <p:grpSp>
        <p:nvGrpSpPr>
          <p:cNvPr id="17" name="Group 16"/>
          <p:cNvGrpSpPr/>
          <p:nvPr/>
        </p:nvGrpSpPr>
        <p:grpSpPr>
          <a:xfrm>
            <a:off x="-7882" y="-7882"/>
            <a:ext cx="9151882" cy="550479"/>
            <a:chOff x="44670" y="-7882"/>
            <a:chExt cx="9120351" cy="550479"/>
          </a:xfrm>
        </p:grpSpPr>
        <p:sp>
          <p:nvSpPr>
            <p:cNvPr id="4" name="Rectangle 3"/>
            <p:cNvSpPr/>
            <p:nvPr/>
          </p:nvSpPr>
          <p:spPr>
            <a:xfrm>
              <a:off x="806670" y="9197"/>
              <a:ext cx="762000" cy="533400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2330670" y="5255"/>
              <a:ext cx="6834351" cy="537342"/>
              <a:chOff x="2341180" y="-24963"/>
              <a:chExt cx="6834351" cy="537342"/>
            </a:xfrm>
          </p:grpSpPr>
          <p:sp>
            <p:nvSpPr>
              <p:cNvPr id="5" name="Rectangle 4"/>
              <p:cNvSpPr/>
              <p:nvPr/>
            </p:nvSpPr>
            <p:spPr>
              <a:xfrm>
                <a:off x="8413531" y="-21021"/>
                <a:ext cx="762000" cy="533400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Rectangle 5"/>
              <p:cNvSpPr/>
              <p:nvPr/>
            </p:nvSpPr>
            <p:spPr>
              <a:xfrm>
                <a:off x="3103180" y="-24963"/>
                <a:ext cx="762000" cy="533400"/>
              </a:xfrm>
              <a:prstGeom prst="rect">
                <a:avLst/>
              </a:prstGeom>
              <a:solidFill>
                <a:srgbClr val="FF3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4608786" y="-21021"/>
                <a:ext cx="762000" cy="533400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3846786" y="-21021"/>
                <a:ext cx="762000" cy="533400"/>
              </a:xfrm>
              <a:prstGeom prst="rect">
                <a:avLst/>
              </a:prstGeom>
              <a:solidFill>
                <a:srgbClr val="CC00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5365531" y="-21021"/>
                <a:ext cx="762000" cy="533400"/>
              </a:xfrm>
              <a:prstGeom prst="rect">
                <a:avLst/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6127531" y="-22335"/>
                <a:ext cx="762000" cy="533400"/>
              </a:xfrm>
              <a:prstGeom prst="rect">
                <a:avLst/>
              </a:prstGeom>
              <a:solidFill>
                <a:srgbClr val="0000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6889531" y="-21021"/>
                <a:ext cx="762000" cy="533400"/>
              </a:xfrm>
              <a:prstGeom prst="rect">
                <a:avLst/>
              </a:prstGeom>
              <a:solidFill>
                <a:srgbClr val="008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2341180" y="-23649"/>
                <a:ext cx="762000" cy="533400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7651531" y="-23649"/>
                <a:ext cx="762000" cy="533400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5" name="Rectangle 14"/>
            <p:cNvSpPr/>
            <p:nvPr/>
          </p:nvSpPr>
          <p:spPr>
            <a:xfrm>
              <a:off x="1568670" y="9197"/>
              <a:ext cx="762000" cy="533400"/>
            </a:xfrm>
            <a:prstGeom prst="rect">
              <a:avLst/>
            </a:prstGeom>
            <a:solidFill>
              <a:srgbClr val="00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4670" y="-7882"/>
              <a:ext cx="762000" cy="5334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18" name="Table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7550846"/>
              </p:ext>
            </p:extLst>
          </p:nvPr>
        </p:nvGraphicFramePr>
        <p:xfrm>
          <a:off x="-7883" y="3886200"/>
          <a:ext cx="9151882" cy="2971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75941"/>
                <a:gridCol w="4575941"/>
              </a:tblGrid>
              <a:tr h="419706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Land Use Type</a:t>
                      </a:r>
                      <a:endParaRPr 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Effect on</a:t>
                      </a:r>
                      <a:r>
                        <a:rPr lang="en-US" b="1" baseline="0" dirty="0" smtClean="0"/>
                        <a:t> Nutrient Input</a:t>
                      </a:r>
                      <a:endParaRPr lang="en-US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069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Natural Vegetation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069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Agriculture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069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Urban/Developed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0404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4461</TotalTime>
  <Words>307</Words>
  <Application>Microsoft Office PowerPoint</Application>
  <PresentationFormat>On-screen Show (4:3)</PresentationFormat>
  <Paragraphs>67</Paragraphs>
  <Slides>13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Office Theme</vt:lpstr>
      <vt:lpstr>Clarity</vt:lpstr>
      <vt:lpstr>PowerPoint Presentation</vt:lpstr>
      <vt:lpstr>The Watershed Game: Day 1</vt:lpstr>
      <vt:lpstr>What is a watershed?</vt:lpstr>
      <vt:lpstr>What is a watershed?</vt:lpstr>
      <vt:lpstr>Watershed Runoff and Infiltration</vt:lpstr>
      <vt:lpstr>Ecosystem Response</vt:lpstr>
      <vt:lpstr>Ecosystem Response</vt:lpstr>
      <vt:lpstr>Estuarine Response</vt:lpstr>
      <vt:lpstr>The Influence of Land Use/ Land Cover </vt:lpstr>
      <vt:lpstr>End</vt:lpstr>
      <vt:lpstr>The Watershed Game: Day 2</vt:lpstr>
      <vt:lpstr>PowerPoint Presentation</vt:lpstr>
      <vt:lpstr>PowerPoint Presentation</vt:lpstr>
    </vt:vector>
  </TitlesOfParts>
  <Company>VIMS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Shanna Williamson</dc:creator>
  <cp:lastModifiedBy>Lisa Ayers Lawrence</cp:lastModifiedBy>
  <cp:revision>43</cp:revision>
  <dcterms:created xsi:type="dcterms:W3CDTF">2016-07-04T17:10:02Z</dcterms:created>
  <dcterms:modified xsi:type="dcterms:W3CDTF">2017-08-28T19:17:01Z</dcterms:modified>
</cp:coreProperties>
</file>