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0" r:id="rId1"/>
  </p:sldMasterIdLst>
  <p:notesMasterIdLst>
    <p:notesMasterId r:id="rId8"/>
  </p:notesMasterIdLst>
  <p:sldIdLst>
    <p:sldId id="256" r:id="rId2"/>
    <p:sldId id="259" r:id="rId3"/>
    <p:sldId id="257" r:id="rId4"/>
    <p:sldId id="258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74845"/>
  </p:normalViewPr>
  <p:slideViewPr>
    <p:cSldViewPr snapToGrid="0" snapToObjects="1">
      <p:cViewPr varScale="1">
        <p:scale>
          <a:sx n="63" d="100"/>
          <a:sy n="63" d="100"/>
        </p:scale>
        <p:origin x="-2100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5E5FC-529F-D54F-967E-DBB9D14981BE}" type="datetimeFigureOut">
              <a:rPr lang="en-US" smtClean="0"/>
              <a:pPr/>
              <a:t>8/29/2017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8D0C1-48E0-8047-8E73-23BF5E00B2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4477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8D0C1-48E0-8047-8E73-23BF5E00B2B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Blue Crab Diagram</a:t>
            </a:r>
            <a:r>
              <a:rPr lang="en-US" baseline="0" dirty="0" smtClean="0"/>
              <a:t> Source: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Dana Point Fish Company</a:t>
            </a:r>
            <a:endParaRPr lang="en-US" baseline="0" dirty="0" smtClean="0"/>
          </a:p>
          <a:p>
            <a:r>
              <a:rPr lang="en-US" dirty="0" smtClean="0"/>
              <a:t>http://</a:t>
            </a:r>
            <a:r>
              <a:rPr lang="en-US" dirty="0" err="1" smtClean="0"/>
              <a:t>www.danapointfishcompany.com</a:t>
            </a:r>
            <a:r>
              <a:rPr lang="en-US" dirty="0" smtClean="0"/>
              <a:t>/female-</a:t>
            </a:r>
            <a:r>
              <a:rPr lang="en-US" dirty="0" err="1" smtClean="0"/>
              <a:t>atlantic</a:t>
            </a:r>
            <a:r>
              <a:rPr lang="en-US" dirty="0" smtClean="0"/>
              <a:t>-blue-crab-anatomy-</a:t>
            </a:r>
            <a:r>
              <a:rPr lang="en-US" dirty="0" err="1" smtClean="0"/>
              <a:t>callinectes</a:t>
            </a:r>
            <a:r>
              <a:rPr lang="en-US" dirty="0" smtClean="0"/>
              <a:t>-</a:t>
            </a:r>
            <a:r>
              <a:rPr lang="en-US" dirty="0" err="1" smtClean="0"/>
              <a:t>sapidus</a:t>
            </a:r>
            <a:r>
              <a:rPr lang="en-US" dirty="0" smtClean="0"/>
              <a:t>/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8D0C1-48E0-8047-8E73-23BF5E00B2B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8842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 Photo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Credits – </a:t>
            </a:r>
          </a:p>
          <a:p>
            <a:endParaRPr lang="en-US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Male Blue Crab: 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NOAA Photo Library, line0806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Photographer: Mary Hollinger, NODC Biologist, NOAA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Date: July 25</a:t>
            </a:r>
            <a:r>
              <a:rPr lang="en-US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1999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Link: https://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www.flickr.com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/photos/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noaaphotolib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/5114130763/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 smtClean="0">
              <a:effectLst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Female Blue Crab</a:t>
            </a:r>
            <a:endParaRPr lang="en-US" dirty="0" smtClean="0">
              <a:effectLst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NOAA Photo Library, line2243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Photographer: Mary Hollinger, NODC Biologist, NOAA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Date: June 17</a:t>
            </a:r>
            <a:r>
              <a:rPr lang="en-US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2001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Link: https://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www.flickr.com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/photos/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noaaphotolib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/5114129843/</a:t>
            </a:r>
          </a:p>
          <a:p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Washington Monument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 David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Iliff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License: CC-BY-SA 3.0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Link: https://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en.wikipedia.org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/wiki/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Washington_Monument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#/media/File:Washington_Monument_Dusk_Jan_2006.jpg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</a:t>
            </a:r>
            <a:endParaRPr lang="en-US" dirty="0" smtClean="0">
              <a:effectLst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Capitol Building</a:t>
            </a:r>
            <a:endParaRPr lang="en-US" dirty="0" smtClean="0">
              <a:effectLst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 Martin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Falbisoner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License: CC BY-SA 3.0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Link: https://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en.wikipedia.org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/wiki/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United_States_Capitol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#/media/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File:US_Capitol_west_side.JPG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8D0C1-48E0-8047-8E73-23BF5E00B2B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4436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 Cycle Diagram: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Smithsonian Environmental Research Center (SERC)</a:t>
            </a: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Link: http://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ecosystems.serc.si.edu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/top-predator/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>
                <a:effectLst/>
              </a:rPr>
              <a:t>Seagrass</a:t>
            </a:r>
            <a:r>
              <a:rPr lang="en-US" dirty="0" smtClean="0">
                <a:effectLst/>
              </a:rPr>
              <a:t>: Paul Richardson (VIMS Scientist), May</a:t>
            </a:r>
            <a:r>
              <a:rPr lang="en-US" baseline="0" dirty="0" smtClean="0">
                <a:effectLst/>
              </a:rPr>
              <a:t> 2016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effectLst/>
              </a:rPr>
              <a:t>Molting Blue Crab – Smithsonian Environmental Research Center (http://</a:t>
            </a:r>
            <a:r>
              <a:rPr lang="en-US" baseline="0" dirty="0" err="1" smtClean="0">
                <a:effectLst/>
              </a:rPr>
              <a:t>www.serc.si.edu</a:t>
            </a:r>
            <a:r>
              <a:rPr lang="en-US" baseline="0" dirty="0" smtClean="0">
                <a:effectLst/>
              </a:rPr>
              <a:t>/education/resources/</a:t>
            </a:r>
            <a:r>
              <a:rPr lang="en-US" baseline="0" dirty="0" err="1" smtClean="0">
                <a:effectLst/>
              </a:rPr>
              <a:t>bluecrab</a:t>
            </a:r>
            <a:r>
              <a:rPr lang="en-US" baseline="0" dirty="0" smtClean="0">
                <a:effectLst/>
              </a:rPr>
              <a:t>/images/Mo_2_jpg.jpg)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8D0C1-48E0-8047-8E73-23BF5E00B2B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3253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Bay</a:t>
            </a:r>
            <a:r>
              <a:rPr lang="en-US" baseline="0" dirty="0" smtClean="0"/>
              <a:t> Food Web Diagram:</a:t>
            </a:r>
          </a:p>
          <a:p>
            <a:r>
              <a:rPr lang="en-US" dirty="0" smtClean="0"/>
              <a:t>http://</a:t>
            </a:r>
            <a:r>
              <a:rPr lang="en-US" dirty="0" err="1" smtClean="0"/>
              <a:t>www.bayjournal.com</a:t>
            </a:r>
            <a:r>
              <a:rPr lang="en-US" dirty="0" smtClean="0"/>
              <a:t>/article/</a:t>
            </a:r>
            <a:r>
              <a:rPr lang="en-US" dirty="0" err="1" smtClean="0"/>
              <a:t>new_fisheries_plans_would_put_emphasis_on_ecosystems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Deadrise</a:t>
            </a:r>
            <a:r>
              <a:rPr lang="en-US" dirty="0" smtClean="0"/>
              <a:t>:</a:t>
            </a:r>
          </a:p>
          <a:p>
            <a:r>
              <a:rPr lang="en-US" dirty="0" smtClean="0"/>
              <a:t>http://</a:t>
            </a:r>
            <a:r>
              <a:rPr lang="en-US" dirty="0" err="1" smtClean="0"/>
              <a:t>ideastations.org</a:t>
            </a:r>
            <a:r>
              <a:rPr lang="en-US" dirty="0" smtClean="0"/>
              <a:t>/radio/news/blue-crab-harvest-be-tied-gender</a:t>
            </a:r>
          </a:p>
          <a:p>
            <a:endParaRPr lang="en-US" dirty="0" smtClean="0"/>
          </a:p>
          <a:p>
            <a:r>
              <a:rPr lang="en-US" dirty="0" smtClean="0"/>
              <a:t>Harvester: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Brad Nettles, Post and Courier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http://</a:t>
            </a:r>
            <a:r>
              <a:rPr lang="en-US" baseline="0" dirty="0" err="1" smtClean="0"/>
              <a:t>www.postandcourier.com</a:t>
            </a:r>
            <a:r>
              <a:rPr lang="en-US" baseline="0" dirty="0" smtClean="0"/>
              <a:t>/article/20140627/PC16/140629426</a:t>
            </a:r>
          </a:p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8D0C1-48E0-8047-8E73-23BF5E00B2B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2038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8D0C1-48E0-8047-8E73-23BF5E00B2B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E02F-525F-4348-94B1-2254D450A7AA}" type="datetimeFigureOut">
              <a:rPr lang="en-US" smtClean="0"/>
              <a:pPr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4A7F5-B2D0-7B45-80CD-C6D0B6C152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7187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E02F-525F-4348-94B1-2254D450A7AA}" type="datetimeFigureOut">
              <a:rPr lang="en-US" smtClean="0"/>
              <a:pPr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4A7F5-B2D0-7B45-80CD-C6D0B6C152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092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E02F-525F-4348-94B1-2254D450A7AA}" type="datetimeFigureOut">
              <a:rPr lang="en-US" smtClean="0"/>
              <a:pPr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4A7F5-B2D0-7B45-80CD-C6D0B6C152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2810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E02F-525F-4348-94B1-2254D450A7AA}" type="datetimeFigureOut">
              <a:rPr lang="en-US" smtClean="0"/>
              <a:pPr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4A7F5-B2D0-7B45-80CD-C6D0B6C152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9277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E02F-525F-4348-94B1-2254D450A7AA}" type="datetimeFigureOut">
              <a:rPr lang="en-US" smtClean="0"/>
              <a:pPr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4A7F5-B2D0-7B45-80CD-C6D0B6C152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700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E02F-525F-4348-94B1-2254D450A7AA}" type="datetimeFigureOut">
              <a:rPr lang="en-US" smtClean="0"/>
              <a:pPr/>
              <a:t>8/29/2017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4A7F5-B2D0-7B45-80CD-C6D0B6C152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4037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E02F-525F-4348-94B1-2254D450A7AA}" type="datetimeFigureOut">
              <a:rPr lang="en-US" smtClean="0"/>
              <a:pPr/>
              <a:t>8/29/2017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4A7F5-B2D0-7B45-80CD-C6D0B6C152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2566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E02F-525F-4348-94B1-2254D450A7AA}" type="datetimeFigureOut">
              <a:rPr lang="en-US" smtClean="0"/>
              <a:pPr/>
              <a:t>8/29/2017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4A7F5-B2D0-7B45-80CD-C6D0B6C152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573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E02F-525F-4348-94B1-2254D450A7AA}" type="datetimeFigureOut">
              <a:rPr lang="en-US" smtClean="0"/>
              <a:pPr/>
              <a:t>8/29/2017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4A7F5-B2D0-7B45-80CD-C6D0B6C152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172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E02F-525F-4348-94B1-2254D450A7AA}" type="datetimeFigureOut">
              <a:rPr lang="en-US" smtClean="0"/>
              <a:pPr/>
              <a:t>8/29/2017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4A7F5-B2D0-7B45-80CD-C6D0B6C152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5783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EE02F-525F-4348-94B1-2254D450A7AA}" type="datetimeFigureOut">
              <a:rPr lang="en-US" smtClean="0"/>
              <a:pPr/>
              <a:t>8/29/2017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4A7F5-B2D0-7B45-80CD-C6D0B6C152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707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EE02F-525F-4348-94B1-2254D450A7AA}" type="datetimeFigureOut">
              <a:rPr lang="en-US" smtClean="0"/>
              <a:pPr/>
              <a:t>8/29/2017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4A7F5-B2D0-7B45-80CD-C6D0B6C152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67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462252"/>
            <a:ext cx="6858000" cy="1519797"/>
          </a:xfrm>
        </p:spPr>
        <p:txBody>
          <a:bodyPr/>
          <a:lstStyle/>
          <a:p>
            <a:r>
              <a:rPr lang="en-US" dirty="0" smtClean="0"/>
              <a:t>Counting Blue Crabs in the Chesapeake Bay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2373" y="4327359"/>
            <a:ext cx="2920081" cy="21900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087" y="2134315"/>
            <a:ext cx="5401056" cy="43281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2373" y="2087423"/>
            <a:ext cx="2921000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068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Blue Crab Anatomy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0608" y="954454"/>
            <a:ext cx="6559296" cy="551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371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53556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Blue Crab Identification</a:t>
            </a:r>
            <a:endParaRPr lang="en-US" dirty="0"/>
          </a:p>
        </p:txBody>
      </p:sp>
      <p:pic>
        <p:nvPicPr>
          <p:cNvPr id="4" name="Picture 3" descr="../../../../Desktop/Line0806_-_Flickr_-_NOAA_Photo_Library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5699" y="1267590"/>
            <a:ext cx="3581194" cy="2315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../../../../Downloads/Line2243_-_Flickr_-_NOAA_Photo_Library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5699" y="3933413"/>
            <a:ext cx="3581194" cy="27421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https://upload.wikimedia.org/wikipedia/commons/c/c1/Washington_Monument_Dusk_Jan_200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4488" y="1775155"/>
            <a:ext cx="1452409" cy="1695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ttps://upload.wikimedia.org/wikipedia/commons/4/4f/US_Capitol_west_side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1465" y="4880860"/>
            <a:ext cx="2340370" cy="121057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33208" y="2194598"/>
            <a:ext cx="1817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Mature Male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488" y="4842808"/>
            <a:ext cx="2090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Mature Female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59300" y="1360529"/>
            <a:ext cx="2884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“Washington Monument”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51036" y="4442698"/>
            <a:ext cx="2025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smtClean="0"/>
              <a:t>“Capitol Building”</a:t>
            </a:r>
            <a:endParaRPr lang="en-US" sz="20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3591098" y="2246113"/>
            <a:ext cx="814646" cy="81653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740726" y="5188098"/>
            <a:ext cx="980903" cy="969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821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166" y="-117229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Blue Crab Life Cycle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741" y="967581"/>
            <a:ext cx="4442907" cy="570991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652158" y="5774702"/>
            <a:ext cx="3165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Zooea</a:t>
            </a:r>
            <a:r>
              <a:rPr lang="en-US" dirty="0" smtClean="0"/>
              <a:t> – larvae that spend several months drifting with the currents at sea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91220" y="3405438"/>
            <a:ext cx="35527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Megalopae</a:t>
            </a:r>
            <a:r>
              <a:rPr lang="en-US" sz="1600" dirty="0" smtClean="0"/>
              <a:t> – another larval form that reenters the Bay and settles to the bottom in “nursery” habitats, like </a:t>
            </a:r>
            <a:r>
              <a:rPr lang="en-US" sz="1600" dirty="0" err="1" smtClean="0"/>
              <a:t>seagrass</a:t>
            </a:r>
            <a:r>
              <a:rPr lang="en-US" sz="1600" dirty="0" smtClean="0"/>
              <a:t> beds:</a:t>
            </a:r>
            <a:endParaRPr lang="en-US" sz="16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374448" y="6118074"/>
            <a:ext cx="1221970" cy="3450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6" idx="1"/>
          </p:cNvCxnSpPr>
          <p:nvPr/>
        </p:nvCxnSpPr>
        <p:spPr>
          <a:xfrm flipV="1">
            <a:off x="4091729" y="3944047"/>
            <a:ext cx="1499491" cy="2039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94916" y="4237225"/>
            <a:ext cx="1937658" cy="1453244"/>
          </a:xfrm>
          <a:prstGeom prst="rect">
            <a:avLst/>
          </a:prstGeom>
        </p:spPr>
      </p:pic>
      <p:cxnSp>
        <p:nvCxnSpPr>
          <p:cNvPr id="21" name="Straight Arrow Connector 20"/>
          <p:cNvCxnSpPr/>
          <p:nvPr/>
        </p:nvCxnSpPr>
        <p:spPr>
          <a:xfrm flipV="1">
            <a:off x="3043503" y="1851766"/>
            <a:ext cx="2365200" cy="27153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42171" y="1007353"/>
            <a:ext cx="35527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As the juvenile crabs grow larger, they repeatedly shed their exoskeleton, called “molting”:</a:t>
            </a:r>
            <a:endParaRPr lang="en-US" sz="1600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50727" y="1867398"/>
            <a:ext cx="1870139" cy="140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59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Blue Crabs in </a:t>
            </a:r>
            <a:r>
              <a:rPr lang="en-US" smtClean="0"/>
              <a:t>the Bay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0244" y="1084812"/>
            <a:ext cx="4261756" cy="33146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60944" y="1084812"/>
            <a:ext cx="4078256" cy="30597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37878" y="4330946"/>
            <a:ext cx="3743416" cy="24098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499" y="4480932"/>
            <a:ext cx="3013116" cy="225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753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063261"/>
            <a:ext cx="7886700" cy="937846"/>
          </a:xfrm>
        </p:spPr>
        <p:txBody>
          <a:bodyPr/>
          <a:lstStyle/>
          <a:p>
            <a:pPr algn="ctr"/>
            <a:r>
              <a:rPr lang="en-US" smtClean="0"/>
              <a:t>Videos &amp; Activity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045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</TotalTime>
  <Words>208</Words>
  <Application>Microsoft Office PowerPoint</Application>
  <PresentationFormat>On-screen Show (4:3)</PresentationFormat>
  <Paragraphs>65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Counting Blue Crabs in the Chesapeake Bay</vt:lpstr>
      <vt:lpstr>Blue Crab Anatomy</vt:lpstr>
      <vt:lpstr>Blue Crab Identification</vt:lpstr>
      <vt:lpstr>Blue Crab Life Cycle</vt:lpstr>
      <vt:lpstr>Blue Crabs in the Bay</vt:lpstr>
      <vt:lpstr>Videos &amp; Activity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ayers</cp:lastModifiedBy>
  <cp:revision>15</cp:revision>
  <dcterms:created xsi:type="dcterms:W3CDTF">2016-07-01T02:30:10Z</dcterms:created>
  <dcterms:modified xsi:type="dcterms:W3CDTF">2017-08-29T18:03:56Z</dcterms:modified>
</cp:coreProperties>
</file>